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embeddedFontLst>
    <p:embeddedFont>
      <p:font typeface="Montserrat" panose="00000500000000000000" pitchFamily="2" charset="-52"/>
      <p:regular r:id="rId17"/>
      <p:bold r:id="rId18"/>
      <p:italic r:id="rId19"/>
      <p:boldItalic r:id="rId20"/>
    </p:embeddedFont>
    <p:embeddedFont>
      <p:font typeface="Montserrat Medium" panose="00000600000000000000" pitchFamily="2" charset="-52"/>
      <p:regular r:id="rId21"/>
      <p:bold r:id="rId22"/>
      <p:italic r:id="rId23"/>
      <p:boldItalic r:id="rId24"/>
    </p:embeddedFont>
    <p:embeddedFont>
      <p:font typeface="Montserrat SemiBold" panose="00000700000000000000" pitchFamily="2" charset="-52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220">
          <p15:clr>
            <a:srgbClr val="747775"/>
          </p15:clr>
        </p15:guide>
        <p15:guide id="2" orient="horz" pos="209">
          <p15:clr>
            <a:srgbClr val="747775"/>
          </p15:clr>
        </p15:guide>
        <p15:guide id="3" orient="horz" pos="3031">
          <p15:clr>
            <a:srgbClr val="747775"/>
          </p15:clr>
        </p15:guide>
        <p15:guide id="4" pos="5540">
          <p15:clr>
            <a:srgbClr val="747775"/>
          </p15:clr>
        </p15:guide>
        <p15:guide id="5" pos="2545">
          <p15:clr>
            <a:srgbClr val="747775"/>
          </p15:clr>
        </p15:guide>
        <p15:guide id="6" orient="horz" pos="419">
          <p15:clr>
            <a:srgbClr val="747775"/>
          </p15:clr>
        </p15:guide>
        <p15:guide id="7" orient="horz" pos="3151">
          <p15:clr>
            <a:srgbClr val="747775"/>
          </p15:clr>
        </p15:guide>
        <p15:guide id="8" pos="3985">
          <p15:clr>
            <a:srgbClr val="747775"/>
          </p15:clr>
        </p15:guide>
        <p15:guide id="9" orient="horz" pos="170">
          <p15:clr>
            <a:srgbClr val="747775"/>
          </p15:clr>
        </p15:guide>
        <p15:guide id="10" pos="4143">
          <p15:clr>
            <a:srgbClr val="747775"/>
          </p15:clr>
        </p15:guide>
        <p15:guide id="11" orient="horz" pos="1589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26"/>
      </p:cViewPr>
      <p:guideLst>
        <p:guide pos="220"/>
        <p:guide orient="horz" pos="209"/>
        <p:guide orient="horz" pos="3031"/>
        <p:guide pos="5540"/>
        <p:guide pos="2545"/>
        <p:guide orient="horz" pos="419"/>
        <p:guide orient="horz" pos="3151"/>
        <p:guide pos="3985"/>
        <p:guide orient="horz" pos="170"/>
        <p:guide pos="4143"/>
        <p:guide orient="horz" pos="158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33d31d56213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33d31d56213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3624d83f66b_0_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3624d83f66b_0_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36a197462b4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9" name="Google Shape;509;g36a197462b4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36a197462b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" name="Google Shape;565;g36a197462b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g3627fd7e4ba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6" name="Google Shape;596;g3627fd7e4ba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624d83f66b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624d83f66b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624d83f66b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624d83f66b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624d83f66b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624d83f66b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624d83f66b_0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624d83f66b_0_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624d83f66b_0_4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624d83f66b_0_4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624d83f66b_0_5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624d83f66b_0_5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3d31d56213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33d31d56213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3d31d56213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33d31d56213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5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promo_odezhda/tolstovki/muzhskie_1103/thclothes_4079/tolstovka_uniseks_delta_300__articul_355000/color_zelenyy/" TargetMode="External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promo_odezhda/futbolki/muzhskie_1078/thclothes_3657/futbolka_muzhskaya_luanda_150_articul_351000/color_siniy/" TargetMode="External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tolstovki/muzhskie_1103/thclothes_4079/tolstovka_muzhskaya_colombo_240_articul_355007/color_pastelnyy_zheltyy/" TargetMode="External"/><Relationship Id="rId3" Type="http://schemas.openxmlformats.org/officeDocument/2006/relationships/image" Target="../media/image52.jpg"/><Relationship Id="rId7" Type="http://schemas.openxmlformats.org/officeDocument/2006/relationships/hyperlink" Target="https://happygifts.ru/catalog/promo_odezhda/tolstovki/muzhskie_1103/thclothes_4079/tolstovka_muzhskaya_s_kapyushonom_karachi_280_articul_355008/color_myatnyy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10" Type="http://schemas.openxmlformats.org/officeDocument/2006/relationships/image" Target="../media/image56.png"/><Relationship Id="rId4" Type="http://schemas.openxmlformats.org/officeDocument/2006/relationships/image" Target="../media/image53.jpg"/><Relationship Id="rId9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7.jpg"/><Relationship Id="rId7" Type="http://schemas.openxmlformats.org/officeDocument/2006/relationships/image" Target="../media/image5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hyperlink" Target="https://happygifts.ru/catalog/promo_odezhda/vetrovki_kurtki_zhilety/muzhskie_1108/thclothes_4108/kurtka_uniseks_brussels_300t_articul_359003/color_temno-siniy/" TargetMode="External"/><Relationship Id="rId4" Type="http://schemas.openxmlformats.org/officeDocument/2006/relationships/image" Target="../media/image5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happygifts.ru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11" Type="http://schemas.openxmlformats.org/officeDocument/2006/relationships/image" Target="../media/image5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4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hyperlink" Target="https://happygifts.ru/catalog/promo_odezhda/futbolki/muzhskie_1078/thclothes_3657/futbolka_muzhskaya_ankara_190_articul_351002/color_belyy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promo_odezhda/polo/muzhskie_1087/thclothes_4107/rubashka_polo_muzhskaya_adam_195_articul_353000/color_svetlo-zelenyy/" TargetMode="External"/><Relationship Id="rId5" Type="http://schemas.openxmlformats.org/officeDocument/2006/relationships/image" Target="../media/image30.png"/><Relationship Id="rId4" Type="http://schemas.openxmlformats.org/officeDocument/2006/relationships/image" Target="../media/image29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tolstovki/zhenskie_1099/thclothes_4111/tolstovka_zhenskaya_s_kapyushonom_amsterdam_women_articul_355003/color_chernyy/" TargetMode="External"/><Relationship Id="rId3" Type="http://schemas.openxmlformats.org/officeDocument/2006/relationships/image" Target="../media/image32.jpg"/><Relationship Id="rId7" Type="http://schemas.openxmlformats.org/officeDocument/2006/relationships/hyperlink" Target="https://happygifts.ru/catalog/promo_odezhda/tolstovki/muzhskie_1103/thclothes_4079/tolstovka_muzhskaya_s_kapyushonom_amsterdam_320_articul_355002/color_seryy_melanzh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jpg"/><Relationship Id="rId11" Type="http://schemas.openxmlformats.org/officeDocument/2006/relationships/image" Target="../media/image37.png"/><Relationship Id="rId5" Type="http://schemas.openxmlformats.org/officeDocument/2006/relationships/image" Target="../media/image34.png"/><Relationship Id="rId10" Type="http://schemas.openxmlformats.org/officeDocument/2006/relationships/image" Target="../media/image36.png"/><Relationship Id="rId4" Type="http://schemas.openxmlformats.org/officeDocument/2006/relationships/image" Target="../media/image33.png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promo_odezhda/tolstovki/muzhskie_1103/thclothes_4079/tolstovka_s_kapyushonom_uniseks_phoenix_320_articul_355001/color_kremovyy/" TargetMode="External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/promo_odezhda/tolstovki/muzhskie_1103/thclothes_4079/tolstovka_muzhskaya_harbor_belyy_xs_80_khlopok_20_poliester_280_gm2_articul_351195/color_chernyy/" TargetMode="External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-112200" y="-128523"/>
            <a:ext cx="9365725" cy="5380098"/>
            <a:chOff x="-112200" y="-128523"/>
            <a:chExt cx="9365725" cy="5380098"/>
          </a:xfrm>
        </p:grpSpPr>
        <p:sp>
          <p:nvSpPr>
            <p:cNvPr id="55" name="Google Shape;55;p13"/>
            <p:cNvSpPr/>
            <p:nvPr/>
          </p:nvSpPr>
          <p:spPr>
            <a:xfrm>
              <a:off x="9061525" y="-115125"/>
              <a:ext cx="192000" cy="53667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13"/>
            <p:cNvSpPr/>
            <p:nvPr/>
          </p:nvSpPr>
          <p:spPr>
            <a:xfrm rot="-5400000" flipH="1">
              <a:off x="4465275" y="-4614723"/>
              <a:ext cx="192000" cy="91644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13"/>
            <p:cNvSpPr/>
            <p:nvPr/>
          </p:nvSpPr>
          <p:spPr>
            <a:xfrm>
              <a:off x="-112200" y="-115125"/>
              <a:ext cx="192000" cy="53667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" name="Google Shape;58;p13"/>
          <p:cNvSpPr/>
          <p:nvPr/>
        </p:nvSpPr>
        <p:spPr>
          <a:xfrm>
            <a:off x="923750" y="579225"/>
            <a:ext cx="6983700" cy="3835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rgbClr val="EFEF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9" name="Google Shape;59;p13" title="Colombo_0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3750" y="579225"/>
            <a:ext cx="2436526" cy="38355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/>
          <p:nvPr/>
        </p:nvSpPr>
        <p:spPr>
          <a:xfrm>
            <a:off x="3230700" y="5091771"/>
            <a:ext cx="2682600" cy="110700"/>
          </a:xfrm>
          <a:prstGeom prst="roundRect">
            <a:avLst>
              <a:gd name="adj" fmla="val 50000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1" name="Google Shape;61;p13" title="Hg_log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99797" y="227474"/>
            <a:ext cx="518350" cy="33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 title="Sofia_01.png"/>
          <p:cNvPicPr preferRelativeResize="0"/>
          <p:nvPr/>
        </p:nvPicPr>
        <p:blipFill rotWithShape="1">
          <a:blip r:embed="rId5">
            <a:alphaModFix/>
          </a:blip>
          <a:srcRect l="5767"/>
          <a:stretch/>
        </p:blipFill>
        <p:spPr>
          <a:xfrm>
            <a:off x="5497399" y="579225"/>
            <a:ext cx="2408925" cy="38355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/>
          <p:nvPr/>
        </p:nvSpPr>
        <p:spPr>
          <a:xfrm>
            <a:off x="3243251" y="579225"/>
            <a:ext cx="2332200" cy="3835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4" name="Google Shape;64;p13" title="Quasar_01.png"/>
          <p:cNvPicPr preferRelativeResize="0"/>
          <p:nvPr/>
        </p:nvPicPr>
        <p:blipFill rotWithShape="1">
          <a:blip r:embed="rId6">
            <a:alphaModFix/>
          </a:blip>
          <a:srcRect l="6502" t="4707" r="6563"/>
          <a:stretch/>
        </p:blipFill>
        <p:spPr>
          <a:xfrm>
            <a:off x="3243250" y="579200"/>
            <a:ext cx="2332201" cy="383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3" title="Th_logo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43175" y="4000379"/>
            <a:ext cx="857649" cy="819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2" name="Google Shape;432;p22" title="01_Delta.png"/>
          <p:cNvPicPr preferRelativeResize="0"/>
          <p:nvPr/>
        </p:nvPicPr>
        <p:blipFill rotWithShape="1">
          <a:blip r:embed="rId3">
            <a:alphaModFix/>
          </a:blip>
          <a:srcRect l="15091" t="2847" r="14550" b="5308"/>
          <a:stretch/>
        </p:blipFill>
        <p:spPr>
          <a:xfrm>
            <a:off x="4039625" y="328325"/>
            <a:ext cx="2286450" cy="4478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22" title="66aad678-e858-11ee-9659-00155da68a11_4_355000-15-3.jpg"/>
          <p:cNvPicPr preferRelativeResize="0"/>
          <p:nvPr/>
        </p:nvPicPr>
        <p:blipFill rotWithShape="1">
          <a:blip r:embed="rId4">
            <a:alphaModFix/>
          </a:blip>
          <a:srcRect l="30947" t="9671" r="29289" b="9258"/>
          <a:stretch/>
        </p:blipFill>
        <p:spPr>
          <a:xfrm>
            <a:off x="6961486" y="2576504"/>
            <a:ext cx="1049400" cy="2139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22" title="66aad678-e858-11ee-9659-00155da68a11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80350" y="610325"/>
            <a:ext cx="1862026" cy="1862026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22"/>
          <p:cNvSpPr/>
          <p:nvPr/>
        </p:nvSpPr>
        <p:spPr>
          <a:xfrm>
            <a:off x="9061525" y="-115125"/>
            <a:ext cx="192000" cy="5366700"/>
          </a:xfrm>
          <a:prstGeom prst="rect">
            <a:avLst/>
          </a:prstGeom>
          <a:solidFill>
            <a:srgbClr val="BDE3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22"/>
          <p:cNvSpPr/>
          <p:nvPr/>
        </p:nvSpPr>
        <p:spPr>
          <a:xfrm rot="-5400000" flipH="1">
            <a:off x="4465275" y="-4614723"/>
            <a:ext cx="192000" cy="9164400"/>
          </a:xfrm>
          <a:prstGeom prst="rect">
            <a:avLst/>
          </a:prstGeom>
          <a:solidFill>
            <a:srgbClr val="BDE3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22"/>
          <p:cNvSpPr txBox="1"/>
          <p:nvPr/>
        </p:nvSpPr>
        <p:spPr>
          <a:xfrm>
            <a:off x="269782" y="1674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Delta 300</a:t>
            </a:r>
            <a:endParaRPr sz="22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38" name="Google Shape;438;p22"/>
          <p:cNvSpPr txBox="1"/>
          <p:nvPr/>
        </p:nvSpPr>
        <p:spPr>
          <a:xfrm>
            <a:off x="269782" y="665782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Толстовка унисекс.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39" name="Google Shape;439;p22"/>
          <p:cNvSpPr txBox="1"/>
          <p:nvPr/>
        </p:nvSpPr>
        <p:spPr>
          <a:xfrm>
            <a:off x="261850" y="3048050"/>
            <a:ext cx="620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355000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40" name="Google Shape;440;p22"/>
          <p:cNvSpPr txBox="1"/>
          <p:nvPr/>
        </p:nvSpPr>
        <p:spPr>
          <a:xfrm>
            <a:off x="247650" y="1182225"/>
            <a:ext cx="3982200" cy="16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Кардный хлопок 50%, полиэстер 50% ,плотность 300 г/м2.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Прямой крой.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 воротнике,манжетах и по низу изделия риб 1х1,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двойная отстрочка.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Горловина усилена тесьмой.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 мягкий, приятный на ощупь благодаря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обработке ферментами «enzyme wash»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1" name="Google Shape;441;p22"/>
          <p:cNvSpPr/>
          <p:nvPr/>
        </p:nvSpPr>
        <p:spPr>
          <a:xfrm>
            <a:off x="8284923" y="2122548"/>
            <a:ext cx="192000" cy="182700"/>
          </a:xfrm>
          <a:prstGeom prst="ellipse">
            <a:avLst/>
          </a:prstGeom>
          <a:solidFill>
            <a:srgbClr val="74C29E"/>
          </a:solidFill>
          <a:ln w="9525" cap="flat" cmpd="sng">
            <a:solidFill>
              <a:srgbClr val="74C2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22"/>
          <p:cNvSpPr txBox="1"/>
          <p:nvPr/>
        </p:nvSpPr>
        <p:spPr>
          <a:xfrm>
            <a:off x="8240982" y="206698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43" name="Google Shape;443;p22"/>
          <p:cNvSpPr/>
          <p:nvPr/>
        </p:nvSpPr>
        <p:spPr>
          <a:xfrm>
            <a:off x="349800" y="5091775"/>
            <a:ext cx="8444400" cy="110700"/>
          </a:xfrm>
          <a:prstGeom prst="roundRect">
            <a:avLst>
              <a:gd name="adj" fmla="val 50000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22"/>
          <p:cNvSpPr txBox="1"/>
          <p:nvPr/>
        </p:nvSpPr>
        <p:spPr>
          <a:xfrm>
            <a:off x="7828442" y="4835275"/>
            <a:ext cx="1049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 clothes            09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5" name="Google Shape;445;p22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2BB1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22"/>
          <p:cNvSpPr txBox="1"/>
          <p:nvPr/>
        </p:nvSpPr>
        <p:spPr>
          <a:xfrm rot="-5400000">
            <a:off x="8710978" y="2394580"/>
            <a:ext cx="64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NEW</a:t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447" name="Google Shape;447;p22" title="Th_logo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541925" y="328317"/>
            <a:ext cx="257650" cy="246275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22"/>
          <p:cNvSpPr/>
          <p:nvPr/>
        </p:nvSpPr>
        <p:spPr>
          <a:xfrm>
            <a:off x="-112200" y="-115125"/>
            <a:ext cx="192000" cy="5366700"/>
          </a:xfrm>
          <a:prstGeom prst="rect">
            <a:avLst/>
          </a:prstGeom>
          <a:solidFill>
            <a:srgbClr val="BDE3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2"/>
          <p:cNvSpPr/>
          <p:nvPr/>
        </p:nvSpPr>
        <p:spPr>
          <a:xfrm>
            <a:off x="349800" y="3848583"/>
            <a:ext cx="675900" cy="2037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22"/>
          <p:cNvSpPr txBox="1"/>
          <p:nvPr/>
        </p:nvSpPr>
        <p:spPr>
          <a:xfrm>
            <a:off x="389879" y="3788883"/>
            <a:ext cx="620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1 845 ₽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51" name="Google Shape;451;p22"/>
          <p:cNvSpPr/>
          <p:nvPr/>
        </p:nvSpPr>
        <p:spPr>
          <a:xfrm>
            <a:off x="836228" y="3103706"/>
            <a:ext cx="192000" cy="182700"/>
          </a:xfrm>
          <a:prstGeom prst="ellipse">
            <a:avLst/>
          </a:prstGeom>
          <a:solidFill>
            <a:srgbClr val="E01431"/>
          </a:solidFill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22"/>
          <p:cNvSpPr txBox="1"/>
          <p:nvPr/>
        </p:nvSpPr>
        <p:spPr>
          <a:xfrm>
            <a:off x="779780" y="304813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.08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53" name="Google Shape;453;p22"/>
          <p:cNvSpPr/>
          <p:nvPr/>
        </p:nvSpPr>
        <p:spPr>
          <a:xfrm>
            <a:off x="1086796" y="3103706"/>
            <a:ext cx="192000" cy="182700"/>
          </a:xfrm>
          <a:prstGeom prst="ellipse">
            <a:avLst/>
          </a:prstGeom>
          <a:solidFill>
            <a:srgbClr val="74C29E"/>
          </a:solidFill>
          <a:ln w="9525" cap="flat" cmpd="sng">
            <a:solidFill>
              <a:srgbClr val="74C29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22"/>
          <p:cNvSpPr txBox="1"/>
          <p:nvPr/>
        </p:nvSpPr>
        <p:spPr>
          <a:xfrm>
            <a:off x="1045309" y="304813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55" name="Google Shape;455;p22"/>
          <p:cNvSpPr/>
          <p:nvPr/>
        </p:nvSpPr>
        <p:spPr>
          <a:xfrm>
            <a:off x="1337365" y="3103706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22"/>
          <p:cNvSpPr txBox="1"/>
          <p:nvPr/>
        </p:nvSpPr>
        <p:spPr>
          <a:xfrm>
            <a:off x="1286128" y="304813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57" name="Google Shape;457;p22"/>
          <p:cNvSpPr/>
          <p:nvPr/>
        </p:nvSpPr>
        <p:spPr>
          <a:xfrm>
            <a:off x="1587933" y="3103706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22"/>
          <p:cNvSpPr txBox="1"/>
          <p:nvPr/>
        </p:nvSpPr>
        <p:spPr>
          <a:xfrm>
            <a:off x="1531485" y="304813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.26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59" name="Google Shape;459;p22"/>
          <p:cNvSpPr/>
          <p:nvPr/>
        </p:nvSpPr>
        <p:spPr>
          <a:xfrm>
            <a:off x="1838502" y="3103706"/>
            <a:ext cx="192000" cy="182700"/>
          </a:xfrm>
          <a:prstGeom prst="ellipse">
            <a:avLst/>
          </a:prstGeom>
          <a:solidFill>
            <a:srgbClr val="B0B2BD"/>
          </a:solidFill>
          <a:ln w="9525" cap="flat" cmpd="sng">
            <a:solidFill>
              <a:srgbClr val="B0B2B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22"/>
          <p:cNvSpPr txBox="1"/>
          <p:nvPr/>
        </p:nvSpPr>
        <p:spPr>
          <a:xfrm>
            <a:off x="1782278" y="304813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61" name="Google Shape;461;p22"/>
          <p:cNvSpPr/>
          <p:nvPr/>
        </p:nvSpPr>
        <p:spPr>
          <a:xfrm>
            <a:off x="2089070" y="3103706"/>
            <a:ext cx="192000" cy="182700"/>
          </a:xfrm>
          <a:prstGeom prst="ellipse">
            <a:avLst/>
          </a:prstGeom>
          <a:solidFill>
            <a:srgbClr val="8A8B93"/>
          </a:solidFill>
          <a:ln w="9525" cap="flat" cmpd="sng">
            <a:solidFill>
              <a:srgbClr val="8A8B9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22"/>
          <p:cNvSpPr txBox="1"/>
          <p:nvPr/>
        </p:nvSpPr>
        <p:spPr>
          <a:xfrm>
            <a:off x="2037160" y="304813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.30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63" name="Google Shape;463;p22"/>
          <p:cNvSpPr/>
          <p:nvPr/>
        </p:nvSpPr>
        <p:spPr>
          <a:xfrm>
            <a:off x="2339639" y="3103706"/>
            <a:ext cx="192000" cy="182700"/>
          </a:xfrm>
          <a:prstGeom prst="ellipse">
            <a:avLst/>
          </a:prstGeom>
          <a:solidFill>
            <a:srgbClr val="222224"/>
          </a:solidFill>
          <a:ln w="9525" cap="flat" cmpd="sng">
            <a:solidFill>
              <a:srgbClr val="2222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22"/>
          <p:cNvSpPr txBox="1"/>
          <p:nvPr/>
        </p:nvSpPr>
        <p:spPr>
          <a:xfrm>
            <a:off x="2287729" y="304813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65" name="Google Shape;465;p22"/>
          <p:cNvSpPr/>
          <p:nvPr/>
        </p:nvSpPr>
        <p:spPr>
          <a:xfrm>
            <a:off x="2590207" y="3103706"/>
            <a:ext cx="192000" cy="182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22"/>
          <p:cNvSpPr/>
          <p:nvPr/>
        </p:nvSpPr>
        <p:spPr>
          <a:xfrm>
            <a:off x="2590207" y="3103706"/>
            <a:ext cx="192000" cy="182700"/>
          </a:xfrm>
          <a:prstGeom prst="ellipse">
            <a:avLst/>
          </a:prstGeom>
          <a:solidFill>
            <a:srgbClr val="C39C89"/>
          </a:solidFill>
          <a:ln w="9525" cap="flat" cmpd="sng">
            <a:solidFill>
              <a:srgbClr val="C39C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22"/>
          <p:cNvSpPr txBox="1"/>
          <p:nvPr/>
        </p:nvSpPr>
        <p:spPr>
          <a:xfrm>
            <a:off x="2543284" y="304813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.42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468" name="Google Shape;468;p22" title="09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899400" y="2079850"/>
            <a:ext cx="783096" cy="96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3" name="Google Shape;473;p23" title="image - 2025-06-24T123301.806.png"/>
          <p:cNvPicPr preferRelativeResize="0"/>
          <p:nvPr/>
        </p:nvPicPr>
        <p:blipFill rotWithShape="1">
          <a:blip r:embed="rId3">
            <a:alphaModFix/>
          </a:blip>
          <a:srcRect l="15600" t="457" r="8185"/>
          <a:stretch/>
        </p:blipFill>
        <p:spPr>
          <a:xfrm>
            <a:off x="4039625" y="332550"/>
            <a:ext cx="2286450" cy="448054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74" name="Google Shape;474;p23"/>
          <p:cNvGrpSpPr/>
          <p:nvPr/>
        </p:nvGrpSpPr>
        <p:grpSpPr>
          <a:xfrm>
            <a:off x="-112200" y="-128523"/>
            <a:ext cx="9365725" cy="5380098"/>
            <a:chOff x="-112200" y="-128523"/>
            <a:chExt cx="9365725" cy="5380098"/>
          </a:xfrm>
        </p:grpSpPr>
        <p:sp>
          <p:nvSpPr>
            <p:cNvPr id="475" name="Google Shape;475;p23"/>
            <p:cNvSpPr/>
            <p:nvPr/>
          </p:nvSpPr>
          <p:spPr>
            <a:xfrm>
              <a:off x="9061525" y="-115125"/>
              <a:ext cx="192000" cy="5366700"/>
            </a:xfrm>
            <a:prstGeom prst="rect">
              <a:avLst/>
            </a:prstGeom>
            <a:solidFill>
              <a:srgbClr val="FFF5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3"/>
            <p:cNvSpPr/>
            <p:nvPr/>
          </p:nvSpPr>
          <p:spPr>
            <a:xfrm rot="-5400000" flipH="1">
              <a:off x="4465275" y="-4614723"/>
              <a:ext cx="192000" cy="9164400"/>
            </a:xfrm>
            <a:prstGeom prst="rect">
              <a:avLst/>
            </a:prstGeom>
            <a:solidFill>
              <a:srgbClr val="FFF5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3"/>
            <p:cNvSpPr/>
            <p:nvPr/>
          </p:nvSpPr>
          <p:spPr>
            <a:xfrm>
              <a:off x="-112200" y="-115125"/>
              <a:ext cx="192000" cy="5366700"/>
            </a:xfrm>
            <a:prstGeom prst="rect">
              <a:avLst/>
            </a:prstGeom>
            <a:solidFill>
              <a:srgbClr val="FFF5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78" name="Google Shape;478;p23" title="THC-LUANDA (1).jpg"/>
          <p:cNvPicPr preferRelativeResize="0"/>
          <p:nvPr/>
        </p:nvPicPr>
        <p:blipFill rotWithShape="1">
          <a:blip r:embed="rId4">
            <a:alphaModFix/>
          </a:blip>
          <a:srcRect l="30735" t="12006" r="34512" b="13743"/>
          <a:stretch/>
        </p:blipFill>
        <p:spPr>
          <a:xfrm>
            <a:off x="6986288" y="2559075"/>
            <a:ext cx="951295" cy="203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p23" title="THC-LUANDA.jpg"/>
          <p:cNvPicPr preferRelativeResize="0"/>
          <p:nvPr/>
        </p:nvPicPr>
        <p:blipFill rotWithShape="1">
          <a:blip r:embed="rId5">
            <a:alphaModFix/>
          </a:blip>
          <a:srcRect l="17755" t="14291" r="17229" b="14033"/>
          <a:stretch/>
        </p:blipFill>
        <p:spPr>
          <a:xfrm>
            <a:off x="6723200" y="623843"/>
            <a:ext cx="1558950" cy="1718678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23"/>
          <p:cNvSpPr/>
          <p:nvPr/>
        </p:nvSpPr>
        <p:spPr>
          <a:xfrm>
            <a:off x="349800" y="3700136"/>
            <a:ext cx="675900" cy="2037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23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F7DE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23"/>
          <p:cNvSpPr txBox="1"/>
          <p:nvPr/>
        </p:nvSpPr>
        <p:spPr>
          <a:xfrm>
            <a:off x="7828442" y="4835275"/>
            <a:ext cx="1049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 clothes            10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3" name="Google Shape;483;p23"/>
          <p:cNvSpPr txBox="1"/>
          <p:nvPr/>
        </p:nvSpPr>
        <p:spPr>
          <a:xfrm rot="-5400000">
            <a:off x="8409025" y="2387100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КОЛЛЕКЦИИ</a:t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84" name="Google Shape;484;p23"/>
          <p:cNvSpPr txBox="1"/>
          <p:nvPr/>
        </p:nvSpPr>
        <p:spPr>
          <a:xfrm>
            <a:off x="231426" y="1674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Luanda 150</a:t>
            </a:r>
            <a:endParaRPr sz="22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85" name="Google Shape;485;p23"/>
          <p:cNvSpPr txBox="1"/>
          <p:nvPr/>
        </p:nvSpPr>
        <p:spPr>
          <a:xfrm>
            <a:off x="269782" y="665782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Футболка мужская.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86" name="Google Shape;486;p23"/>
          <p:cNvSpPr txBox="1"/>
          <p:nvPr/>
        </p:nvSpPr>
        <p:spPr>
          <a:xfrm>
            <a:off x="247650" y="1029825"/>
            <a:ext cx="39822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Кардный хлопок 100%, плотность 150 г/м2, джерси.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Горловина обработана рибом 1х1 и усилена тесьмой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джерси.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Двойной шов по краю рукавов и по низу изделия.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Прямой силуэт без боковых швов.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Трикотажное полотно футболки Ankara обладает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тактильно приятной, шелковистой структурой,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комфортно в носке.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7" name="Google Shape;487;p23"/>
          <p:cNvSpPr txBox="1"/>
          <p:nvPr/>
        </p:nvSpPr>
        <p:spPr>
          <a:xfrm>
            <a:off x="261850" y="2895650"/>
            <a:ext cx="675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351000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88" name="Google Shape;488;p23"/>
          <p:cNvSpPr/>
          <p:nvPr/>
        </p:nvSpPr>
        <p:spPr>
          <a:xfrm>
            <a:off x="836228" y="2965417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23"/>
          <p:cNvSpPr txBox="1"/>
          <p:nvPr/>
        </p:nvSpPr>
        <p:spPr>
          <a:xfrm>
            <a:off x="779780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.01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90" name="Google Shape;490;p23"/>
          <p:cNvSpPr/>
          <p:nvPr/>
        </p:nvSpPr>
        <p:spPr>
          <a:xfrm>
            <a:off x="1086796" y="2965417"/>
            <a:ext cx="192000" cy="182700"/>
          </a:xfrm>
          <a:prstGeom prst="ellipse">
            <a:avLst/>
          </a:prstGeom>
          <a:solidFill>
            <a:srgbClr val="FA8615"/>
          </a:solidFill>
          <a:ln w="9525" cap="flat" cmpd="sng">
            <a:solidFill>
              <a:srgbClr val="FA861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23"/>
          <p:cNvSpPr txBox="1"/>
          <p:nvPr/>
        </p:nvSpPr>
        <p:spPr>
          <a:xfrm>
            <a:off x="1030348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92" name="Google Shape;492;p23"/>
          <p:cNvSpPr/>
          <p:nvPr/>
        </p:nvSpPr>
        <p:spPr>
          <a:xfrm>
            <a:off x="1337365" y="2965417"/>
            <a:ext cx="192000" cy="182700"/>
          </a:xfrm>
          <a:prstGeom prst="ellipse">
            <a:avLst/>
          </a:prstGeom>
          <a:solidFill>
            <a:srgbClr val="E01431"/>
          </a:solidFill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23"/>
          <p:cNvSpPr txBox="1"/>
          <p:nvPr/>
        </p:nvSpPr>
        <p:spPr>
          <a:xfrm>
            <a:off x="1276154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.08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94" name="Google Shape;494;p23"/>
          <p:cNvSpPr/>
          <p:nvPr/>
        </p:nvSpPr>
        <p:spPr>
          <a:xfrm>
            <a:off x="1587933" y="2965417"/>
            <a:ext cx="192000" cy="182700"/>
          </a:xfrm>
          <a:prstGeom prst="ellipse">
            <a:avLst/>
          </a:prstGeom>
          <a:solidFill>
            <a:srgbClr val="72336C"/>
          </a:solidFill>
          <a:ln w="9525" cap="flat" cmpd="sng">
            <a:solidFill>
              <a:srgbClr val="72336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23"/>
          <p:cNvSpPr txBox="1"/>
          <p:nvPr/>
        </p:nvSpPr>
        <p:spPr>
          <a:xfrm>
            <a:off x="1495677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.11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96" name="Google Shape;496;p23"/>
          <p:cNvSpPr/>
          <p:nvPr/>
        </p:nvSpPr>
        <p:spPr>
          <a:xfrm>
            <a:off x="1838502" y="2965417"/>
            <a:ext cx="192000" cy="182700"/>
          </a:xfrm>
          <a:prstGeom prst="ellipse">
            <a:avLst/>
          </a:prstGeom>
          <a:solidFill>
            <a:srgbClr val="2BB197"/>
          </a:solidFill>
          <a:ln w="9525" cap="flat" cmpd="sng">
            <a:solidFill>
              <a:srgbClr val="2BB19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23"/>
          <p:cNvSpPr txBox="1"/>
          <p:nvPr/>
        </p:nvSpPr>
        <p:spPr>
          <a:xfrm>
            <a:off x="1755806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98" name="Google Shape;498;p23"/>
          <p:cNvSpPr/>
          <p:nvPr/>
        </p:nvSpPr>
        <p:spPr>
          <a:xfrm>
            <a:off x="2089070" y="2965417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23"/>
          <p:cNvSpPr txBox="1"/>
          <p:nvPr/>
        </p:nvSpPr>
        <p:spPr>
          <a:xfrm>
            <a:off x="2037432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00" name="Google Shape;500;p23"/>
          <p:cNvSpPr/>
          <p:nvPr/>
        </p:nvSpPr>
        <p:spPr>
          <a:xfrm>
            <a:off x="2339639" y="2965417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23"/>
          <p:cNvSpPr txBox="1"/>
          <p:nvPr/>
        </p:nvSpPr>
        <p:spPr>
          <a:xfrm>
            <a:off x="2292716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02" name="Google Shape;502;p23"/>
          <p:cNvSpPr txBox="1"/>
          <p:nvPr/>
        </p:nvSpPr>
        <p:spPr>
          <a:xfrm>
            <a:off x="443114" y="3640436"/>
            <a:ext cx="5382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530 ₽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03" name="Google Shape;503;p23"/>
          <p:cNvSpPr/>
          <p:nvPr/>
        </p:nvSpPr>
        <p:spPr>
          <a:xfrm>
            <a:off x="8063670" y="2122548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p23"/>
          <p:cNvSpPr txBox="1"/>
          <p:nvPr/>
        </p:nvSpPr>
        <p:spPr>
          <a:xfrm>
            <a:off x="8014797" y="206698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05" name="Google Shape;505;p23"/>
          <p:cNvSpPr/>
          <p:nvPr/>
        </p:nvSpPr>
        <p:spPr>
          <a:xfrm>
            <a:off x="349800" y="5091775"/>
            <a:ext cx="8444400" cy="110700"/>
          </a:xfrm>
          <a:prstGeom prst="roundRect">
            <a:avLst>
              <a:gd name="adj" fmla="val 50000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06" name="Google Shape;506;p23" title="Th_logo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541925" y="328317"/>
            <a:ext cx="257650" cy="24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1" name="Google Shape;511;p24" title="e2e0d75f-5614-11ee-9641-00155da68a11.jpg"/>
          <p:cNvPicPr preferRelativeResize="0"/>
          <p:nvPr/>
        </p:nvPicPr>
        <p:blipFill rotWithShape="1">
          <a:blip r:embed="rId3">
            <a:alphaModFix/>
          </a:blip>
          <a:srcRect l="15296" t="3335" r="15143" b="2961"/>
          <a:stretch/>
        </p:blipFill>
        <p:spPr>
          <a:xfrm>
            <a:off x="6664516" y="623436"/>
            <a:ext cx="1356676" cy="1768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p24" title="51ca66c4-5615-11ee-9641-00155da68a11.jpg"/>
          <p:cNvPicPr preferRelativeResize="0"/>
          <p:nvPr/>
        </p:nvPicPr>
        <p:blipFill rotWithShape="1">
          <a:blip r:embed="rId4">
            <a:alphaModFix/>
          </a:blip>
          <a:srcRect l="13076" t="3836" r="13209" b="4814"/>
          <a:stretch/>
        </p:blipFill>
        <p:spPr>
          <a:xfrm>
            <a:off x="6689585" y="2817000"/>
            <a:ext cx="1356676" cy="1681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24" title="Colombo_03.png"/>
          <p:cNvPicPr preferRelativeResize="0"/>
          <p:nvPr/>
        </p:nvPicPr>
        <p:blipFill rotWithShape="1">
          <a:blip r:embed="rId5">
            <a:alphaModFix/>
          </a:blip>
          <a:srcRect t="10010" r="4122" b="4650"/>
          <a:stretch/>
        </p:blipFill>
        <p:spPr>
          <a:xfrm>
            <a:off x="4035675" y="2621650"/>
            <a:ext cx="2290402" cy="218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p24" title="image - 2025-06-24T131432.302.png"/>
          <p:cNvPicPr preferRelativeResize="0"/>
          <p:nvPr/>
        </p:nvPicPr>
        <p:blipFill rotWithShape="1">
          <a:blip r:embed="rId6">
            <a:alphaModFix/>
          </a:blip>
          <a:srcRect l="9616" t="690" r="9030" b="700"/>
          <a:stretch/>
        </p:blipFill>
        <p:spPr>
          <a:xfrm>
            <a:off x="4039625" y="332550"/>
            <a:ext cx="2286449" cy="21894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5" name="Google Shape;515;p24"/>
          <p:cNvGrpSpPr/>
          <p:nvPr/>
        </p:nvGrpSpPr>
        <p:grpSpPr>
          <a:xfrm>
            <a:off x="-112200" y="-128523"/>
            <a:ext cx="9365725" cy="5380098"/>
            <a:chOff x="-112200" y="-128523"/>
            <a:chExt cx="9365725" cy="5380098"/>
          </a:xfrm>
        </p:grpSpPr>
        <p:sp>
          <p:nvSpPr>
            <p:cNvPr id="516" name="Google Shape;516;p24"/>
            <p:cNvSpPr/>
            <p:nvPr/>
          </p:nvSpPr>
          <p:spPr>
            <a:xfrm>
              <a:off x="9061525" y="-115125"/>
              <a:ext cx="192000" cy="5366700"/>
            </a:xfrm>
            <a:prstGeom prst="rect">
              <a:avLst/>
            </a:prstGeom>
            <a:solidFill>
              <a:srgbClr val="FFF5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4"/>
            <p:cNvSpPr/>
            <p:nvPr/>
          </p:nvSpPr>
          <p:spPr>
            <a:xfrm rot="-5400000" flipH="1">
              <a:off x="4465275" y="-4614723"/>
              <a:ext cx="192000" cy="9164400"/>
            </a:xfrm>
            <a:prstGeom prst="rect">
              <a:avLst/>
            </a:prstGeom>
            <a:solidFill>
              <a:srgbClr val="FFF5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4"/>
            <p:cNvSpPr/>
            <p:nvPr/>
          </p:nvSpPr>
          <p:spPr>
            <a:xfrm>
              <a:off x="-112200" y="-115125"/>
              <a:ext cx="192000" cy="5366700"/>
            </a:xfrm>
            <a:prstGeom prst="rect">
              <a:avLst/>
            </a:prstGeom>
            <a:solidFill>
              <a:srgbClr val="FFF5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9" name="Google Shape;519;p24"/>
          <p:cNvSpPr/>
          <p:nvPr/>
        </p:nvSpPr>
        <p:spPr>
          <a:xfrm>
            <a:off x="349800" y="2081793"/>
            <a:ext cx="675900" cy="2037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4"/>
          <p:cNvSpPr/>
          <p:nvPr/>
        </p:nvSpPr>
        <p:spPr>
          <a:xfrm>
            <a:off x="349800" y="5091775"/>
            <a:ext cx="8444400" cy="110700"/>
          </a:xfrm>
          <a:prstGeom prst="roundRect">
            <a:avLst>
              <a:gd name="adj" fmla="val 50000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24"/>
          <p:cNvSpPr txBox="1"/>
          <p:nvPr/>
        </p:nvSpPr>
        <p:spPr>
          <a:xfrm>
            <a:off x="7828442" y="4835275"/>
            <a:ext cx="10494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 clothes            11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22" name="Google Shape;522;p24"/>
          <p:cNvSpPr txBox="1"/>
          <p:nvPr/>
        </p:nvSpPr>
        <p:spPr>
          <a:xfrm>
            <a:off x="269782" y="1674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Karachi 280</a:t>
            </a:r>
            <a:endParaRPr sz="22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23" name="Google Shape;523;p24"/>
          <p:cNvSpPr txBox="1"/>
          <p:nvPr/>
        </p:nvSpPr>
        <p:spPr>
          <a:xfrm>
            <a:off x="269782" y="665782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Толстовка унисекс с капюшоном.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24" name="Google Shape;524;p24"/>
          <p:cNvSpPr txBox="1"/>
          <p:nvPr/>
        </p:nvSpPr>
        <p:spPr>
          <a:xfrm>
            <a:off x="261850" y="1600250"/>
            <a:ext cx="675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355008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25" name="Google Shape;525;p24"/>
          <p:cNvSpPr/>
          <p:nvPr/>
        </p:nvSpPr>
        <p:spPr>
          <a:xfrm>
            <a:off x="836228" y="1670017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24"/>
          <p:cNvSpPr txBox="1"/>
          <p:nvPr/>
        </p:nvSpPr>
        <p:spPr>
          <a:xfrm>
            <a:off x="779780" y="16144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.01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27" name="Google Shape;527;p24"/>
          <p:cNvSpPr/>
          <p:nvPr/>
        </p:nvSpPr>
        <p:spPr>
          <a:xfrm>
            <a:off x="1086796" y="1670017"/>
            <a:ext cx="192000" cy="182700"/>
          </a:xfrm>
          <a:prstGeom prst="ellipse">
            <a:avLst/>
          </a:prstGeom>
          <a:solidFill>
            <a:srgbClr val="BDE3E2"/>
          </a:solidFill>
          <a:ln w="9525" cap="flat" cmpd="sng">
            <a:solidFill>
              <a:srgbClr val="BDE3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24"/>
          <p:cNvSpPr txBox="1"/>
          <p:nvPr/>
        </p:nvSpPr>
        <p:spPr>
          <a:xfrm>
            <a:off x="1043133" y="16144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.16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29" name="Google Shape;529;p24"/>
          <p:cNvSpPr/>
          <p:nvPr/>
        </p:nvSpPr>
        <p:spPr>
          <a:xfrm>
            <a:off x="1337365" y="1670017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24"/>
          <p:cNvSpPr txBox="1"/>
          <p:nvPr/>
        </p:nvSpPr>
        <p:spPr>
          <a:xfrm>
            <a:off x="1288939" y="16144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1" name="Google Shape;531;p24"/>
          <p:cNvSpPr/>
          <p:nvPr/>
        </p:nvSpPr>
        <p:spPr>
          <a:xfrm>
            <a:off x="1587933" y="1670017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24"/>
          <p:cNvSpPr txBox="1"/>
          <p:nvPr/>
        </p:nvSpPr>
        <p:spPr>
          <a:xfrm>
            <a:off x="1537878" y="16144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.37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3" name="Google Shape;533;p24"/>
          <p:cNvSpPr txBox="1"/>
          <p:nvPr/>
        </p:nvSpPr>
        <p:spPr>
          <a:xfrm>
            <a:off x="360384" y="2022100"/>
            <a:ext cx="675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4 159 ₽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34" name="Google Shape;534;p24"/>
          <p:cNvSpPr/>
          <p:nvPr/>
        </p:nvSpPr>
        <p:spPr>
          <a:xfrm>
            <a:off x="8139870" y="2122548"/>
            <a:ext cx="192000" cy="182700"/>
          </a:xfrm>
          <a:prstGeom prst="ellipse">
            <a:avLst/>
          </a:prstGeom>
          <a:solidFill>
            <a:srgbClr val="BDE3E2"/>
          </a:solidFill>
          <a:ln w="9525" cap="flat" cmpd="sng">
            <a:solidFill>
              <a:srgbClr val="BDE3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24"/>
          <p:cNvSpPr txBox="1"/>
          <p:nvPr/>
        </p:nvSpPr>
        <p:spPr>
          <a:xfrm>
            <a:off x="8094577" y="206698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.16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36" name="Google Shape;536;p24"/>
          <p:cNvSpPr txBox="1"/>
          <p:nvPr/>
        </p:nvSpPr>
        <p:spPr>
          <a:xfrm>
            <a:off x="247650" y="1029825"/>
            <a:ext cx="39822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Кардный хлопок 80%, полиэстер 20% ,плотность 280 г/м2.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Карман кенгуру.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37" name="Google Shape;537;p24"/>
          <p:cNvSpPr/>
          <p:nvPr/>
        </p:nvSpPr>
        <p:spPr>
          <a:xfrm>
            <a:off x="349800" y="4605465"/>
            <a:ext cx="675900" cy="2037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24"/>
          <p:cNvSpPr txBox="1"/>
          <p:nvPr/>
        </p:nvSpPr>
        <p:spPr>
          <a:xfrm>
            <a:off x="269782" y="2507522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Colombo 240</a:t>
            </a:r>
            <a:endParaRPr sz="22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39" name="Google Shape;539;p24"/>
          <p:cNvSpPr txBox="1"/>
          <p:nvPr/>
        </p:nvSpPr>
        <p:spPr>
          <a:xfrm>
            <a:off x="269782" y="2980160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Толстовка унисекс.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40" name="Google Shape;540;p24"/>
          <p:cNvSpPr txBox="1"/>
          <p:nvPr/>
        </p:nvSpPr>
        <p:spPr>
          <a:xfrm>
            <a:off x="261850" y="3895325"/>
            <a:ext cx="6438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355007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41" name="Google Shape;541;p24"/>
          <p:cNvSpPr txBox="1"/>
          <p:nvPr/>
        </p:nvSpPr>
        <p:spPr>
          <a:xfrm>
            <a:off x="373682" y="4545775"/>
            <a:ext cx="6438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2 176 ₽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42" name="Google Shape;542;p24"/>
          <p:cNvSpPr txBox="1"/>
          <p:nvPr/>
        </p:nvSpPr>
        <p:spPr>
          <a:xfrm>
            <a:off x="247650" y="3324896"/>
            <a:ext cx="39822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Хлопок 50%, полиэстер 50% ,плотность 240 г/м2.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Футер двухниточный.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43" name="Google Shape;543;p24"/>
          <p:cNvSpPr/>
          <p:nvPr/>
        </p:nvSpPr>
        <p:spPr>
          <a:xfrm>
            <a:off x="836228" y="3956017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24"/>
          <p:cNvSpPr txBox="1"/>
          <p:nvPr/>
        </p:nvSpPr>
        <p:spPr>
          <a:xfrm>
            <a:off x="779780" y="39004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.01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45" name="Google Shape;545;p24"/>
          <p:cNvSpPr/>
          <p:nvPr/>
        </p:nvSpPr>
        <p:spPr>
          <a:xfrm>
            <a:off x="1086796" y="3956017"/>
            <a:ext cx="192000" cy="182700"/>
          </a:xfrm>
          <a:prstGeom prst="ellipse">
            <a:avLst/>
          </a:prstGeom>
          <a:solidFill>
            <a:srgbClr val="FFE75A"/>
          </a:solidFill>
          <a:ln w="9525" cap="flat" cmpd="sng">
            <a:solidFill>
              <a:srgbClr val="FFE7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24"/>
          <p:cNvSpPr txBox="1"/>
          <p:nvPr/>
        </p:nvSpPr>
        <p:spPr>
          <a:xfrm>
            <a:off x="1030348" y="39004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.04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47" name="Google Shape;547;p24"/>
          <p:cNvSpPr/>
          <p:nvPr/>
        </p:nvSpPr>
        <p:spPr>
          <a:xfrm>
            <a:off x="1337365" y="3956017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24"/>
          <p:cNvSpPr txBox="1"/>
          <p:nvPr/>
        </p:nvSpPr>
        <p:spPr>
          <a:xfrm>
            <a:off x="1282547" y="39004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49" name="Google Shape;549;p24"/>
          <p:cNvSpPr/>
          <p:nvPr/>
        </p:nvSpPr>
        <p:spPr>
          <a:xfrm>
            <a:off x="1587933" y="3956017"/>
            <a:ext cx="192000" cy="182700"/>
          </a:xfrm>
          <a:prstGeom prst="ellipse">
            <a:avLst/>
          </a:prstGeom>
          <a:solidFill>
            <a:srgbClr val="BABCC6"/>
          </a:solidFill>
          <a:ln w="9525" cap="flat" cmpd="sng">
            <a:solidFill>
              <a:srgbClr val="BABCC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24"/>
          <p:cNvSpPr txBox="1"/>
          <p:nvPr/>
        </p:nvSpPr>
        <p:spPr>
          <a:xfrm>
            <a:off x="1531485" y="39004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51" name="Google Shape;551;p24"/>
          <p:cNvSpPr/>
          <p:nvPr/>
        </p:nvSpPr>
        <p:spPr>
          <a:xfrm>
            <a:off x="1838502" y="3956017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24"/>
          <p:cNvSpPr txBox="1"/>
          <p:nvPr/>
        </p:nvSpPr>
        <p:spPr>
          <a:xfrm>
            <a:off x="1790163" y="39004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53" name="Google Shape;553;p24"/>
          <p:cNvSpPr/>
          <p:nvPr/>
        </p:nvSpPr>
        <p:spPr>
          <a:xfrm>
            <a:off x="2089070" y="3956017"/>
            <a:ext cx="192000" cy="182700"/>
          </a:xfrm>
          <a:prstGeom prst="ellipse">
            <a:avLst/>
          </a:prstGeom>
          <a:solidFill>
            <a:srgbClr val="E6B8AF"/>
          </a:solidFill>
          <a:ln w="9525" cap="flat" cmpd="sng">
            <a:solidFill>
              <a:srgbClr val="E6B8A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24"/>
          <p:cNvSpPr txBox="1"/>
          <p:nvPr/>
        </p:nvSpPr>
        <p:spPr>
          <a:xfrm>
            <a:off x="2035841" y="39004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.41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55" name="Google Shape;555;p24"/>
          <p:cNvSpPr/>
          <p:nvPr/>
        </p:nvSpPr>
        <p:spPr>
          <a:xfrm>
            <a:off x="8139870" y="4332348"/>
            <a:ext cx="192000" cy="182700"/>
          </a:xfrm>
          <a:prstGeom prst="ellipse">
            <a:avLst/>
          </a:prstGeom>
          <a:solidFill>
            <a:srgbClr val="FFE75A"/>
          </a:solidFill>
          <a:ln w="9525" cap="flat" cmpd="sng">
            <a:solidFill>
              <a:srgbClr val="FFE7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24"/>
          <p:cNvSpPr txBox="1"/>
          <p:nvPr/>
        </p:nvSpPr>
        <p:spPr>
          <a:xfrm>
            <a:off x="8088185" y="427678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.04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57" name="Google Shape;557;p24" title="Th_logo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541925" y="328317"/>
            <a:ext cx="257650" cy="246275"/>
          </a:xfrm>
          <a:prstGeom prst="rect">
            <a:avLst/>
          </a:prstGeom>
          <a:noFill/>
          <a:ln>
            <a:noFill/>
          </a:ln>
        </p:spPr>
      </p:pic>
      <p:sp>
        <p:nvSpPr>
          <p:cNvPr id="558" name="Google Shape;558;p24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F7DE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24"/>
          <p:cNvSpPr txBox="1"/>
          <p:nvPr/>
        </p:nvSpPr>
        <p:spPr>
          <a:xfrm rot="-5400000">
            <a:off x="8409025" y="2387100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КОЛЛЕКЦИИ</a:t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60" name="Google Shape;560;p24"/>
          <p:cNvSpPr/>
          <p:nvPr/>
        </p:nvSpPr>
        <p:spPr>
          <a:xfrm>
            <a:off x="349798" y="4295865"/>
            <a:ext cx="830400" cy="203700"/>
          </a:xfrm>
          <a:prstGeom prst="roundRect">
            <a:avLst>
              <a:gd name="adj" fmla="val 50000"/>
            </a:avLst>
          </a:prstGeom>
          <a:solidFill>
            <a:srgbClr val="03A9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24"/>
          <p:cNvSpPr txBox="1"/>
          <p:nvPr/>
        </p:nvSpPr>
        <p:spPr>
          <a:xfrm>
            <a:off x="384897" y="4222717"/>
            <a:ext cx="830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 заказ</a:t>
            </a:r>
            <a:endParaRPr sz="9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62" name="Google Shape;562;p24" title="image - 2025-06-24T130739.651.png"/>
          <p:cNvPicPr preferRelativeResize="0"/>
          <p:nvPr/>
        </p:nvPicPr>
        <p:blipFill rotWithShape="1">
          <a:blip r:embed="rId10">
            <a:alphaModFix/>
          </a:blip>
          <a:srcRect l="5840" t="8687" r="5672" b="12554"/>
          <a:stretch/>
        </p:blipFill>
        <p:spPr>
          <a:xfrm>
            <a:off x="4035675" y="2617275"/>
            <a:ext cx="2290402" cy="218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7" name="Google Shape;567;p25"/>
          <p:cNvGrpSpPr/>
          <p:nvPr/>
        </p:nvGrpSpPr>
        <p:grpSpPr>
          <a:xfrm>
            <a:off x="-112200" y="-128523"/>
            <a:ext cx="9365725" cy="5380098"/>
            <a:chOff x="-112200" y="-128523"/>
            <a:chExt cx="9365725" cy="5380098"/>
          </a:xfrm>
        </p:grpSpPr>
        <p:sp>
          <p:nvSpPr>
            <p:cNvPr id="568" name="Google Shape;568;p25"/>
            <p:cNvSpPr/>
            <p:nvPr/>
          </p:nvSpPr>
          <p:spPr>
            <a:xfrm>
              <a:off x="9061525" y="-115125"/>
              <a:ext cx="192000" cy="5366700"/>
            </a:xfrm>
            <a:prstGeom prst="rect">
              <a:avLst/>
            </a:prstGeom>
            <a:solidFill>
              <a:srgbClr val="FFF5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25"/>
            <p:cNvSpPr/>
            <p:nvPr/>
          </p:nvSpPr>
          <p:spPr>
            <a:xfrm rot="-5400000" flipH="1">
              <a:off x="4465275" y="-4614723"/>
              <a:ext cx="192000" cy="9164400"/>
            </a:xfrm>
            <a:prstGeom prst="rect">
              <a:avLst/>
            </a:prstGeom>
            <a:solidFill>
              <a:srgbClr val="FFF5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25"/>
            <p:cNvSpPr/>
            <p:nvPr/>
          </p:nvSpPr>
          <p:spPr>
            <a:xfrm>
              <a:off x="-112200" y="-115125"/>
              <a:ext cx="192000" cy="5366700"/>
            </a:xfrm>
            <a:prstGeom prst="rect">
              <a:avLst/>
            </a:prstGeom>
            <a:solidFill>
              <a:srgbClr val="FFF5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71" name="Google Shape;571;p25" title="Brussels.jpg"/>
          <p:cNvPicPr preferRelativeResize="0"/>
          <p:nvPr/>
        </p:nvPicPr>
        <p:blipFill rotWithShape="1">
          <a:blip r:embed="rId3">
            <a:alphaModFix/>
          </a:blip>
          <a:srcRect l="5708" r="18077"/>
          <a:stretch/>
        </p:blipFill>
        <p:spPr>
          <a:xfrm>
            <a:off x="4039625" y="321225"/>
            <a:ext cx="2286450" cy="4501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25" title="4c7ba506-f70b-11ee-965b-00155da68a10_4_359003-26-4.jpg"/>
          <p:cNvPicPr preferRelativeResize="0"/>
          <p:nvPr/>
        </p:nvPicPr>
        <p:blipFill rotWithShape="1">
          <a:blip r:embed="rId4">
            <a:alphaModFix/>
          </a:blip>
          <a:srcRect l="28380" r="26210"/>
          <a:stretch/>
        </p:blipFill>
        <p:spPr>
          <a:xfrm>
            <a:off x="7105775" y="2566978"/>
            <a:ext cx="951275" cy="2094849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p25"/>
          <p:cNvSpPr/>
          <p:nvPr/>
        </p:nvSpPr>
        <p:spPr>
          <a:xfrm>
            <a:off x="349800" y="3700136"/>
            <a:ext cx="675900" cy="2037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25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F7DE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25"/>
          <p:cNvSpPr txBox="1"/>
          <p:nvPr/>
        </p:nvSpPr>
        <p:spPr>
          <a:xfrm>
            <a:off x="7828442" y="4835275"/>
            <a:ext cx="1049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 clothes            12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76" name="Google Shape;576;p25"/>
          <p:cNvSpPr txBox="1"/>
          <p:nvPr/>
        </p:nvSpPr>
        <p:spPr>
          <a:xfrm rot="-5400000">
            <a:off x="8409025" y="2387100"/>
            <a:ext cx="1250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КОЛЛЕКЦИИ</a:t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77" name="Google Shape;577;p25"/>
          <p:cNvSpPr txBox="1"/>
          <p:nvPr/>
        </p:nvSpPr>
        <p:spPr>
          <a:xfrm>
            <a:off x="231426" y="1674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Brussels 330 T</a:t>
            </a:r>
            <a:endParaRPr sz="22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78" name="Google Shape;578;p25"/>
          <p:cNvSpPr txBox="1"/>
          <p:nvPr/>
        </p:nvSpPr>
        <p:spPr>
          <a:xfrm>
            <a:off x="250604" y="665782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Куртка унисекс.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79" name="Google Shape;579;p25"/>
          <p:cNvSpPr txBox="1"/>
          <p:nvPr/>
        </p:nvSpPr>
        <p:spPr>
          <a:xfrm>
            <a:off x="247650" y="1029825"/>
            <a:ext cx="3982200" cy="17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Основная ткань: полиэстер 100%, полиэстер 75 г/м2.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Подкладочная ткань: полиэстер 100%, полиэстер 50 г/м2.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Наполнитель: полиэстер 100%, 335 г/м2.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Внутренние манжеты в рубчик в цвет изделия.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4 передних кармана на молнии, 1 карман внутренний.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Регулируемый мягкий капюшон с завязками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подкладкой.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80" name="Google Shape;580;p25"/>
          <p:cNvSpPr txBox="1"/>
          <p:nvPr/>
        </p:nvSpPr>
        <p:spPr>
          <a:xfrm>
            <a:off x="261850" y="2895650"/>
            <a:ext cx="675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359003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81" name="Google Shape;581;p25"/>
          <p:cNvSpPr/>
          <p:nvPr/>
        </p:nvSpPr>
        <p:spPr>
          <a:xfrm>
            <a:off x="836228" y="2965417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25"/>
          <p:cNvSpPr txBox="1"/>
          <p:nvPr/>
        </p:nvSpPr>
        <p:spPr>
          <a:xfrm>
            <a:off x="779780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.26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83" name="Google Shape;583;p25"/>
          <p:cNvSpPr/>
          <p:nvPr/>
        </p:nvSpPr>
        <p:spPr>
          <a:xfrm>
            <a:off x="1086796" y="2965417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25"/>
          <p:cNvSpPr txBox="1"/>
          <p:nvPr/>
        </p:nvSpPr>
        <p:spPr>
          <a:xfrm>
            <a:off x="1030348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85" name="Google Shape;585;p25"/>
          <p:cNvSpPr txBox="1"/>
          <p:nvPr/>
        </p:nvSpPr>
        <p:spPr>
          <a:xfrm>
            <a:off x="319947" y="3640425"/>
            <a:ext cx="7608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10 900  ₽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86" name="Google Shape;586;p25"/>
          <p:cNvSpPr/>
          <p:nvPr/>
        </p:nvSpPr>
        <p:spPr>
          <a:xfrm>
            <a:off x="8063670" y="2122548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25"/>
          <p:cNvSpPr txBox="1"/>
          <p:nvPr/>
        </p:nvSpPr>
        <p:spPr>
          <a:xfrm>
            <a:off x="8014797" y="206698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.26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88" name="Google Shape;588;p25"/>
          <p:cNvSpPr/>
          <p:nvPr/>
        </p:nvSpPr>
        <p:spPr>
          <a:xfrm>
            <a:off x="349800" y="5091775"/>
            <a:ext cx="8444400" cy="110700"/>
          </a:xfrm>
          <a:prstGeom prst="roundRect">
            <a:avLst>
              <a:gd name="adj" fmla="val 50000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89" name="Google Shape;589;p25" title="Th_logo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41925" y="328317"/>
            <a:ext cx="257650" cy="246275"/>
          </a:xfrm>
          <a:prstGeom prst="rect">
            <a:avLst/>
          </a:prstGeom>
          <a:noFill/>
          <a:ln>
            <a:noFill/>
          </a:ln>
        </p:spPr>
      </p:pic>
      <p:sp>
        <p:nvSpPr>
          <p:cNvPr id="590" name="Google Shape;590;p25"/>
          <p:cNvSpPr/>
          <p:nvPr/>
        </p:nvSpPr>
        <p:spPr>
          <a:xfrm>
            <a:off x="349798" y="3373479"/>
            <a:ext cx="830400" cy="203700"/>
          </a:xfrm>
          <a:prstGeom prst="roundRect">
            <a:avLst>
              <a:gd name="adj" fmla="val 50000"/>
            </a:avLst>
          </a:prstGeom>
          <a:solidFill>
            <a:srgbClr val="03A9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25"/>
          <p:cNvSpPr txBox="1"/>
          <p:nvPr/>
        </p:nvSpPr>
        <p:spPr>
          <a:xfrm>
            <a:off x="384897" y="3300331"/>
            <a:ext cx="830400" cy="343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 заказ</a:t>
            </a:r>
            <a:endParaRPr sz="9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92" name="Google Shape;592;p25" title="4c7ba506-f70b-11ee-965b-00155da68a10.jpg"/>
          <p:cNvPicPr preferRelativeResize="0"/>
          <p:nvPr/>
        </p:nvPicPr>
        <p:blipFill rotWithShape="1">
          <a:blip r:embed="rId7">
            <a:alphaModFix/>
          </a:blip>
          <a:srcRect l="19445" r="21574"/>
          <a:stretch/>
        </p:blipFill>
        <p:spPr>
          <a:xfrm>
            <a:off x="6937625" y="620420"/>
            <a:ext cx="1076150" cy="1824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Google Shape;593;p25" title="11_1.png"/>
          <p:cNvPicPr preferRelativeResize="0"/>
          <p:nvPr/>
        </p:nvPicPr>
        <p:blipFill rotWithShape="1">
          <a:blip r:embed="rId8">
            <a:alphaModFix/>
          </a:blip>
          <a:srcRect l="33617" t="30162" r="25806" b="18029"/>
          <a:stretch/>
        </p:blipFill>
        <p:spPr>
          <a:xfrm>
            <a:off x="5650804" y="1968141"/>
            <a:ext cx="257650" cy="245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8" name="Google Shape;598;p26"/>
          <p:cNvGrpSpPr/>
          <p:nvPr/>
        </p:nvGrpSpPr>
        <p:grpSpPr>
          <a:xfrm>
            <a:off x="-112200" y="-128523"/>
            <a:ext cx="9365725" cy="5380098"/>
            <a:chOff x="-112200" y="-128523"/>
            <a:chExt cx="9365725" cy="5380098"/>
          </a:xfrm>
        </p:grpSpPr>
        <p:sp>
          <p:nvSpPr>
            <p:cNvPr id="599" name="Google Shape;599;p26"/>
            <p:cNvSpPr/>
            <p:nvPr/>
          </p:nvSpPr>
          <p:spPr>
            <a:xfrm>
              <a:off x="9061525" y="-115125"/>
              <a:ext cx="192000" cy="5366700"/>
            </a:xfrm>
            <a:prstGeom prst="rect">
              <a:avLst/>
            </a:prstGeom>
            <a:solidFill>
              <a:srgbClr val="FFF5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26"/>
            <p:cNvSpPr/>
            <p:nvPr/>
          </p:nvSpPr>
          <p:spPr>
            <a:xfrm rot="-5400000" flipH="1">
              <a:off x="4465275" y="-4614723"/>
              <a:ext cx="192000" cy="9164400"/>
            </a:xfrm>
            <a:prstGeom prst="rect">
              <a:avLst/>
            </a:prstGeom>
            <a:solidFill>
              <a:srgbClr val="FFF5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26"/>
            <p:cNvSpPr/>
            <p:nvPr/>
          </p:nvSpPr>
          <p:spPr>
            <a:xfrm>
              <a:off x="-112200" y="-115125"/>
              <a:ext cx="192000" cy="5366700"/>
            </a:xfrm>
            <a:prstGeom prst="rect">
              <a:avLst/>
            </a:prstGeom>
            <a:solidFill>
              <a:srgbClr val="FFF5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2" name="Google Shape;602;p26"/>
          <p:cNvSpPr/>
          <p:nvPr/>
        </p:nvSpPr>
        <p:spPr>
          <a:xfrm>
            <a:off x="3230700" y="5091771"/>
            <a:ext cx="2682600" cy="110700"/>
          </a:xfrm>
          <a:prstGeom prst="roundRect">
            <a:avLst>
              <a:gd name="adj" fmla="val 50000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26"/>
          <p:cNvSpPr/>
          <p:nvPr/>
        </p:nvSpPr>
        <p:spPr>
          <a:xfrm>
            <a:off x="3814200" y="3263750"/>
            <a:ext cx="1515600" cy="2037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26"/>
          <p:cNvSpPr txBox="1"/>
          <p:nvPr/>
        </p:nvSpPr>
        <p:spPr>
          <a:xfrm>
            <a:off x="3945300" y="3204050"/>
            <a:ext cx="1253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HappyGifts.ru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605" name="Google Shape;605;p26" title="icon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35450" y="3500871"/>
            <a:ext cx="201956" cy="20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6" name="Google Shape;606;p26" title="Hg_logo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31664" y="2428576"/>
            <a:ext cx="877999" cy="57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4" title="image - 2025-06-20T172627.232.png"/>
          <p:cNvPicPr preferRelativeResize="0"/>
          <p:nvPr/>
        </p:nvPicPr>
        <p:blipFill rotWithShape="1">
          <a:blip r:embed="rId3">
            <a:alphaModFix/>
          </a:blip>
          <a:srcRect l="14211" r="7571"/>
          <a:stretch/>
        </p:blipFill>
        <p:spPr>
          <a:xfrm>
            <a:off x="4360150" y="332400"/>
            <a:ext cx="4434002" cy="4478701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/>
          <p:nvPr/>
        </p:nvSpPr>
        <p:spPr>
          <a:xfrm>
            <a:off x="3230700" y="5091771"/>
            <a:ext cx="2682600" cy="110700"/>
          </a:xfrm>
          <a:prstGeom prst="roundRect">
            <a:avLst>
              <a:gd name="adj" fmla="val 50000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4"/>
          <p:cNvSpPr txBox="1"/>
          <p:nvPr/>
        </p:nvSpPr>
        <p:spPr>
          <a:xfrm>
            <a:off x="268114" y="1262200"/>
            <a:ext cx="4256700" cy="26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 Clothes – динамично развивающийся португальский бренд промо-текстиля, который корнями уходит в глубину истории португальского народа.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ДНК качества и инноваций бренда широко известны в мире текстильной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индустрии.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Бренд стремится к будущему, где важны дифференцированная и добавленная стоимость на всех уровнях производства.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Компания уделяет особое внимание защите интересов  бизнеса клиентов,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отказываясь от персонализации и продвижения напрямую конечному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потребителю, обеспечивая благополучие и успех своих партнеров.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 Clothes предлагает высококачественную, стильную продукцию, которая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не только оправдает ожидания, но и сведет к минимуму  воздействие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 окружающую среду.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 2024 года Happy Gifts укрепляет партнерские взаимоотношения с TH Clothes, углубляя остатки и расширяя цветовую палитру Luanda и Ankara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такими цветами как яркий зеленый, оранжевый, серый графит.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 ассортименту складской программы добавились модели рубашек поло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Аdam, свитшотов Delta, толстовок Amsterdam и Phoenix из трехниточного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футера 320 гр.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3" name="Google Shape;73;p14" title="Th_log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9800" y="332551"/>
            <a:ext cx="566224" cy="54122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4"/>
          <p:cNvSpPr txBox="1"/>
          <p:nvPr/>
        </p:nvSpPr>
        <p:spPr>
          <a:xfrm>
            <a:off x="7828442" y="4835275"/>
            <a:ext cx="1049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 clothes            01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75" name="Google Shape;75;p14"/>
          <p:cNvGrpSpPr/>
          <p:nvPr/>
        </p:nvGrpSpPr>
        <p:grpSpPr>
          <a:xfrm>
            <a:off x="-112200" y="-128523"/>
            <a:ext cx="9365725" cy="5380098"/>
            <a:chOff x="-112200" y="-128523"/>
            <a:chExt cx="9365725" cy="5380098"/>
          </a:xfrm>
        </p:grpSpPr>
        <p:sp>
          <p:nvSpPr>
            <p:cNvPr id="76" name="Google Shape;76;p14"/>
            <p:cNvSpPr/>
            <p:nvPr/>
          </p:nvSpPr>
          <p:spPr>
            <a:xfrm>
              <a:off x="9061525" y="-115125"/>
              <a:ext cx="192000" cy="53667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14"/>
            <p:cNvSpPr/>
            <p:nvPr/>
          </p:nvSpPr>
          <p:spPr>
            <a:xfrm rot="-5400000" flipH="1">
              <a:off x="4465275" y="-4614723"/>
              <a:ext cx="192000" cy="91644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14"/>
            <p:cNvSpPr/>
            <p:nvPr/>
          </p:nvSpPr>
          <p:spPr>
            <a:xfrm>
              <a:off x="-112200" y="-115125"/>
              <a:ext cx="192000" cy="53667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5" title="04.png"/>
          <p:cNvPicPr preferRelativeResize="0"/>
          <p:nvPr/>
        </p:nvPicPr>
        <p:blipFill rotWithShape="1">
          <a:blip r:embed="rId3">
            <a:alphaModFix/>
          </a:blip>
          <a:srcRect l="6803" t="12141"/>
          <a:stretch/>
        </p:blipFill>
        <p:spPr>
          <a:xfrm>
            <a:off x="4700125" y="1766341"/>
            <a:ext cx="795824" cy="57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5" title="0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0600" y="1809450"/>
            <a:ext cx="817168" cy="493575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5"/>
          <p:cNvSpPr/>
          <p:nvPr/>
        </p:nvSpPr>
        <p:spPr>
          <a:xfrm>
            <a:off x="3230700" y="5091771"/>
            <a:ext cx="2682600" cy="110700"/>
          </a:xfrm>
          <a:prstGeom prst="roundRect">
            <a:avLst>
              <a:gd name="adj" fmla="val 50000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5"/>
          <p:cNvSpPr txBox="1"/>
          <p:nvPr/>
        </p:nvSpPr>
        <p:spPr>
          <a:xfrm>
            <a:off x="7828442" y="4835275"/>
            <a:ext cx="1049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 clothes            02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" name="Google Shape;87;p15"/>
          <p:cNvSpPr txBox="1"/>
          <p:nvPr/>
        </p:nvSpPr>
        <p:spPr>
          <a:xfrm>
            <a:off x="228600" y="16740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Культура бренда</a:t>
            </a:r>
            <a:endParaRPr sz="24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cxnSp>
        <p:nvCxnSpPr>
          <p:cNvPr id="88" name="Google Shape;88;p15"/>
          <p:cNvCxnSpPr/>
          <p:nvPr/>
        </p:nvCxnSpPr>
        <p:spPr>
          <a:xfrm>
            <a:off x="356803" y="1627801"/>
            <a:ext cx="4045500" cy="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89" name="Google Shape;89;p15" title="0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3092" y="958937"/>
            <a:ext cx="758100" cy="49357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5"/>
          <p:cNvSpPr txBox="1"/>
          <p:nvPr/>
        </p:nvSpPr>
        <p:spPr>
          <a:xfrm>
            <a:off x="1156837" y="810054"/>
            <a:ext cx="39231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Инициатива "Лучший хлопок" (BCI) является крупнейшей в мире программой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 устойчивому развитию хлопка.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За десять с небольшим лет BCI удалось убедить заинтересованные стороны, представляющие весь сектор, стать ее партнерами, а именно фермеров,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хлопкоочистителей, прядильщиков, поставщиков, производителей,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владельцев брендов, розничных торговцев, и в настоящее время сеть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Better Cotton насчитывает более 2300 членов.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91" name="Google Shape;91;p15"/>
          <p:cNvCxnSpPr/>
          <p:nvPr/>
        </p:nvCxnSpPr>
        <p:spPr>
          <a:xfrm>
            <a:off x="356803" y="2503164"/>
            <a:ext cx="4045500" cy="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2" name="Google Shape;92;p15"/>
          <p:cNvSpPr txBox="1"/>
          <p:nvPr/>
        </p:nvSpPr>
        <p:spPr>
          <a:xfrm>
            <a:off x="1164450" y="1593066"/>
            <a:ext cx="35568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Компания TH Clothes всегда уделяла большое внимание качеству своей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продукции.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Доказательством этого является получение сертификата Standard 100 by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Oeko-Tex, который гарантирует использование регулируемых веществ,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не представляющих опасности для здоровья.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Получение этого сертификата является мировым синонимом ответственного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текстильного производства и,  следовательно, представляет собой  гарантию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для промышленности, торговли и потребителей.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93" name="Google Shape;93;p15"/>
          <p:cNvCxnSpPr/>
          <p:nvPr/>
        </p:nvCxnSpPr>
        <p:spPr>
          <a:xfrm>
            <a:off x="356803" y="3272238"/>
            <a:ext cx="4045500" cy="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4" name="Google Shape;94;p15"/>
          <p:cNvSpPr txBox="1"/>
          <p:nvPr/>
        </p:nvSpPr>
        <p:spPr>
          <a:xfrm>
            <a:off x="1156837" y="2477125"/>
            <a:ext cx="39231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Сертификат GRS – всесторонняя сертификация, которая  гарантирует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содержание вторичной продукции в продукте (минимум 20%), обеспечивает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устойчивое производство, отсутствие вредных химических веществ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этические условия труда.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Этот международный стандарт на продукцию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был разработан  Союзом контроля сертификации в 2008 году и в настоящее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время принадлежит Текстильной бирже.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95" name="Google Shape;95;p15"/>
          <p:cNvCxnSpPr/>
          <p:nvPr/>
        </p:nvCxnSpPr>
        <p:spPr>
          <a:xfrm>
            <a:off x="356803" y="4147601"/>
            <a:ext cx="4045500" cy="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6" name="Google Shape;96;p15"/>
          <p:cNvSpPr txBox="1"/>
          <p:nvPr/>
        </p:nvSpPr>
        <p:spPr>
          <a:xfrm>
            <a:off x="1164446" y="3313713"/>
            <a:ext cx="3982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 Recycled Claim Standard (RCS) – это добровольный международный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стандарт, устанавливливающий требования к сертификации переработан-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ного содержимого третьими сторонами и цепочке поставок.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Цель – расширить использование переработанных материалов.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RCS основан на требованиях к хранению информации в соответствии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со стандартом цепочки поставок (CCS).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7" name="Google Shape;97;p15" title="03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3918" y="2642411"/>
            <a:ext cx="741892" cy="464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5" title="09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0126" y="3411867"/>
            <a:ext cx="523323" cy="5541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9" name="Google Shape;99;p15"/>
          <p:cNvCxnSpPr/>
          <p:nvPr/>
        </p:nvCxnSpPr>
        <p:spPr>
          <a:xfrm>
            <a:off x="4754079" y="1627801"/>
            <a:ext cx="4045500" cy="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0" name="Google Shape;100;p15"/>
          <p:cNvSpPr txBox="1"/>
          <p:nvPr/>
        </p:nvSpPr>
        <p:spPr>
          <a:xfrm>
            <a:off x="5554113" y="810054"/>
            <a:ext cx="39231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Чтобы обеспечить условия труда для работников швейной промышленности,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избежать инцидентов в странах, где закупается продукция, компания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присоединилась к  Международному соглашению  по охране труда и технике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безопасности в текстильной и швейной промышленности (International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Agreement). TH Clothes уделяет особое внимание условиям труда тех, кто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участвует в производстве ее продукции, обеспечивая все необходимые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условия безопасности на протяжении всего производственного процесса.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01" name="Google Shape;101;p15"/>
          <p:cNvCxnSpPr/>
          <p:nvPr/>
        </p:nvCxnSpPr>
        <p:spPr>
          <a:xfrm>
            <a:off x="4754079" y="2503164"/>
            <a:ext cx="4045500" cy="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2" name="Google Shape;102;p15"/>
          <p:cNvSpPr txBox="1"/>
          <p:nvPr/>
        </p:nvSpPr>
        <p:spPr>
          <a:xfrm>
            <a:off x="5561722" y="1593076"/>
            <a:ext cx="39822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Этикетки FAIR COTTON и ECO FRIENDLY на нашей продукции являются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свидетельством твердой приверженности экологичности.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Этикетка FAIR COTTON гарантирует, что используемый хлопок, выращен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 ответственностью, улучшая условия труда фермеров и уважая окружающую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среду.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Этикетка ECO FRIENDLY отражает стремление снизить негативное воздей-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ствие на окружающую среду, за счет использования переработанных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материалов или поддержки природоохранных инициатив.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03" name="Google Shape;103;p15"/>
          <p:cNvCxnSpPr/>
          <p:nvPr/>
        </p:nvCxnSpPr>
        <p:spPr>
          <a:xfrm>
            <a:off x="4754079" y="3272238"/>
            <a:ext cx="4045500" cy="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4" name="Google Shape;104;p15"/>
          <p:cNvSpPr txBox="1"/>
          <p:nvPr/>
        </p:nvSpPr>
        <p:spPr>
          <a:xfrm>
            <a:off x="5554113" y="2477125"/>
            <a:ext cx="3923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Во всем мире наблюдается  тенденция к более активному и углубленному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ознакомлению с упаковкой, поэтому, следуя процессу сокращения исполь-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зования пластика, бренд все активнее инвестирует в биоразлагаемые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материалы, такие как картон. На этот раз была создана программа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повторного использования всей транспортной упаковки, чтобы свести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 минимуму отходы и обеспечить ответственное использование.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5" name="Google Shape;105;p15"/>
          <p:cNvSpPr txBox="1"/>
          <p:nvPr/>
        </p:nvSpPr>
        <p:spPr>
          <a:xfrm>
            <a:off x="5561724" y="3313716"/>
            <a:ext cx="3316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Компания TH Clothes очень серьезно относится к экологической ответствен-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ности, стремясь сократить потребление пластика в большинстве упаковок.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 дополнение к этой мере компания отказалась от пластиковых лент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 коробках, что является еще одним шагом в укреплении приверженности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экологической ответственности.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6" name="Google Shape;106;p15" title="07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88228" y="1025970"/>
            <a:ext cx="785201" cy="349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5" title="06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854432" y="3346088"/>
            <a:ext cx="471524" cy="61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5" title="05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818985" y="2609698"/>
            <a:ext cx="523324" cy="531624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5"/>
          <p:cNvSpPr txBox="1"/>
          <p:nvPr/>
        </p:nvSpPr>
        <p:spPr>
          <a:xfrm>
            <a:off x="1149128" y="4151916"/>
            <a:ext cx="3316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Качество изготовления и дизайн португальских брендов ценятся во всем мире, это стало основой, которая способствовала тому, что в наши дни португальский текстиль - это гибкость, скорость, консолидированные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знания и инновации. 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Исходя из этих предпосылок, TH Clothes продолжает вкладывать значитель- ные средства в качество своей продукции и расширяя свой ассортимент.</a:t>
            </a:r>
            <a:endParaRPr sz="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0" name="Google Shape;110;p15" title="08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73461" y="4243068"/>
            <a:ext cx="785198" cy="51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5" title="Th_logo.png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541925" y="328317"/>
            <a:ext cx="257650" cy="246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2" name="Google Shape;112;p15"/>
          <p:cNvGrpSpPr/>
          <p:nvPr/>
        </p:nvGrpSpPr>
        <p:grpSpPr>
          <a:xfrm>
            <a:off x="-112200" y="-128523"/>
            <a:ext cx="9365725" cy="5380098"/>
            <a:chOff x="-112200" y="-128523"/>
            <a:chExt cx="9365725" cy="5380098"/>
          </a:xfrm>
        </p:grpSpPr>
        <p:sp>
          <p:nvSpPr>
            <p:cNvPr id="113" name="Google Shape;113;p15"/>
            <p:cNvSpPr/>
            <p:nvPr/>
          </p:nvSpPr>
          <p:spPr>
            <a:xfrm>
              <a:off x="9061525" y="-115125"/>
              <a:ext cx="192000" cy="53667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5"/>
            <p:cNvSpPr/>
            <p:nvPr/>
          </p:nvSpPr>
          <p:spPr>
            <a:xfrm rot="-5400000" flipH="1">
              <a:off x="4465275" y="-4614723"/>
              <a:ext cx="192000" cy="91644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5"/>
            <p:cNvSpPr/>
            <p:nvPr/>
          </p:nvSpPr>
          <p:spPr>
            <a:xfrm>
              <a:off x="-112200" y="-115125"/>
              <a:ext cx="192000" cy="53667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16" title="Berrio.jpg"/>
          <p:cNvPicPr preferRelativeResize="0"/>
          <p:nvPr/>
        </p:nvPicPr>
        <p:blipFill rotWithShape="1">
          <a:blip r:embed="rId3">
            <a:alphaModFix/>
          </a:blip>
          <a:srcRect t="16786" b="16040"/>
          <a:stretch/>
        </p:blipFill>
        <p:spPr>
          <a:xfrm flipH="1">
            <a:off x="4360151" y="2568475"/>
            <a:ext cx="2227799" cy="2234399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6"/>
          <p:cNvSpPr/>
          <p:nvPr/>
        </p:nvSpPr>
        <p:spPr>
          <a:xfrm>
            <a:off x="351275" y="2866772"/>
            <a:ext cx="303900" cy="305400"/>
          </a:xfrm>
          <a:prstGeom prst="rect">
            <a:avLst/>
          </a:prstGeom>
          <a:solidFill>
            <a:srgbClr val="B0B2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2" name="Google Shape;122;p16" title="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1275" y="2255742"/>
            <a:ext cx="303899" cy="303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6" title="enzyme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9800" y="4062318"/>
            <a:ext cx="303900" cy="304649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6"/>
          <p:cNvSpPr/>
          <p:nvPr/>
        </p:nvSpPr>
        <p:spPr>
          <a:xfrm>
            <a:off x="351275" y="3472158"/>
            <a:ext cx="303900" cy="305400"/>
          </a:xfrm>
          <a:prstGeom prst="rect">
            <a:avLst/>
          </a:prstGeom>
          <a:solidFill>
            <a:srgbClr val="8A8B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6"/>
          <p:cNvSpPr txBox="1"/>
          <p:nvPr/>
        </p:nvSpPr>
        <p:spPr>
          <a:xfrm>
            <a:off x="228600" y="16740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Th Clothes</a:t>
            </a:r>
            <a:endParaRPr sz="24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6" name="Google Shape;126;p16"/>
          <p:cNvSpPr txBox="1"/>
          <p:nvPr/>
        </p:nvSpPr>
        <p:spPr>
          <a:xfrm>
            <a:off x="268114" y="652600"/>
            <a:ext cx="42567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– молодой португальский бренд с полной линейкой промопродукции.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7" name="Google Shape;127;p16"/>
          <p:cNvSpPr/>
          <p:nvPr/>
        </p:nvSpPr>
        <p:spPr>
          <a:xfrm>
            <a:off x="3230700" y="5091771"/>
            <a:ext cx="2682600" cy="110700"/>
          </a:xfrm>
          <a:prstGeom prst="roundRect">
            <a:avLst>
              <a:gd name="adj" fmla="val 50000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16"/>
          <p:cNvSpPr txBox="1"/>
          <p:nvPr/>
        </p:nvSpPr>
        <p:spPr>
          <a:xfrm>
            <a:off x="7828442" y="4835275"/>
            <a:ext cx="1049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 clothes            03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" name="Google Shape;129;p16"/>
          <p:cNvSpPr txBox="1"/>
          <p:nvPr/>
        </p:nvSpPr>
        <p:spPr>
          <a:xfrm>
            <a:off x="273589" y="1229741"/>
            <a:ext cx="42567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ЦВЕТА В ПАЛИТРЕ ГЛУБОКИЕ И СОЧНЫЕ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0" name="Google Shape;130;p16"/>
          <p:cNvGrpSpPr/>
          <p:nvPr/>
        </p:nvGrpSpPr>
        <p:grpSpPr>
          <a:xfrm>
            <a:off x="379028" y="1551393"/>
            <a:ext cx="2199574" cy="433268"/>
            <a:chOff x="379028" y="1441417"/>
            <a:chExt cx="2199574" cy="433268"/>
          </a:xfrm>
        </p:grpSpPr>
        <p:sp>
          <p:nvSpPr>
            <p:cNvPr id="131" name="Google Shape;131;p16"/>
            <p:cNvSpPr/>
            <p:nvPr/>
          </p:nvSpPr>
          <p:spPr>
            <a:xfrm>
              <a:off x="379028" y="1441417"/>
              <a:ext cx="192000" cy="1827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rgbClr val="DBDFE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16"/>
            <p:cNvSpPr/>
            <p:nvPr/>
          </p:nvSpPr>
          <p:spPr>
            <a:xfrm>
              <a:off x="629596" y="1441417"/>
              <a:ext cx="192000" cy="182700"/>
            </a:xfrm>
            <a:prstGeom prst="ellipse">
              <a:avLst/>
            </a:prstGeom>
            <a:solidFill>
              <a:srgbClr val="04565F"/>
            </a:solidFill>
            <a:ln w="9525" cap="flat" cmpd="sng">
              <a:solidFill>
                <a:srgbClr val="04565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16"/>
            <p:cNvSpPr/>
            <p:nvPr/>
          </p:nvSpPr>
          <p:spPr>
            <a:xfrm>
              <a:off x="880165" y="1441417"/>
              <a:ext cx="192000" cy="182700"/>
            </a:xfrm>
            <a:prstGeom prst="ellipse">
              <a:avLst/>
            </a:prstGeom>
            <a:solidFill>
              <a:srgbClr val="FFE75A"/>
            </a:solidFill>
            <a:ln w="9525" cap="flat" cmpd="sng">
              <a:solidFill>
                <a:srgbClr val="FFE7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16"/>
            <p:cNvSpPr/>
            <p:nvPr/>
          </p:nvSpPr>
          <p:spPr>
            <a:xfrm>
              <a:off x="1130733" y="1441417"/>
              <a:ext cx="192000" cy="182700"/>
            </a:xfrm>
            <a:prstGeom prst="ellipse">
              <a:avLst/>
            </a:prstGeom>
            <a:solidFill>
              <a:srgbClr val="FA8615"/>
            </a:solidFill>
            <a:ln w="9525" cap="flat" cmpd="sng">
              <a:solidFill>
                <a:srgbClr val="FA861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16"/>
            <p:cNvSpPr/>
            <p:nvPr/>
          </p:nvSpPr>
          <p:spPr>
            <a:xfrm>
              <a:off x="1381302" y="1441417"/>
              <a:ext cx="192000" cy="182700"/>
            </a:xfrm>
            <a:prstGeom prst="ellipse">
              <a:avLst/>
            </a:prstGeom>
            <a:solidFill>
              <a:srgbClr val="E01431"/>
            </a:solidFill>
            <a:ln w="9525" cap="flat" cmpd="sng">
              <a:solidFill>
                <a:srgbClr val="E014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6"/>
            <p:cNvSpPr/>
            <p:nvPr/>
          </p:nvSpPr>
          <p:spPr>
            <a:xfrm>
              <a:off x="1631870" y="1441417"/>
              <a:ext cx="192000" cy="182700"/>
            </a:xfrm>
            <a:prstGeom prst="ellipse">
              <a:avLst/>
            </a:prstGeom>
            <a:solidFill>
              <a:srgbClr val="C3878F"/>
            </a:solidFill>
            <a:ln w="9525" cap="flat" cmpd="sng">
              <a:solidFill>
                <a:srgbClr val="C3878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6"/>
            <p:cNvSpPr/>
            <p:nvPr/>
          </p:nvSpPr>
          <p:spPr>
            <a:xfrm>
              <a:off x="1882439" y="1441417"/>
              <a:ext cx="192000" cy="182700"/>
            </a:xfrm>
            <a:prstGeom prst="ellipse">
              <a:avLst/>
            </a:prstGeom>
            <a:solidFill>
              <a:srgbClr val="C39C89"/>
            </a:solidFill>
            <a:ln w="9525" cap="flat" cmpd="sng">
              <a:solidFill>
                <a:srgbClr val="C39C8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6"/>
            <p:cNvSpPr/>
            <p:nvPr/>
          </p:nvSpPr>
          <p:spPr>
            <a:xfrm>
              <a:off x="2133007" y="1441417"/>
              <a:ext cx="192000" cy="1827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6"/>
            <p:cNvSpPr/>
            <p:nvPr/>
          </p:nvSpPr>
          <p:spPr>
            <a:xfrm>
              <a:off x="2133007" y="1441417"/>
              <a:ext cx="192000" cy="182700"/>
            </a:xfrm>
            <a:prstGeom prst="ellipse">
              <a:avLst/>
            </a:prstGeom>
            <a:solidFill>
              <a:srgbClr val="A61831"/>
            </a:solidFill>
            <a:ln w="9525" cap="flat" cmpd="sng">
              <a:solidFill>
                <a:srgbClr val="A618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6"/>
            <p:cNvSpPr/>
            <p:nvPr/>
          </p:nvSpPr>
          <p:spPr>
            <a:xfrm>
              <a:off x="2383575" y="1441417"/>
              <a:ext cx="192000" cy="182700"/>
            </a:xfrm>
            <a:prstGeom prst="ellipse">
              <a:avLst/>
            </a:prstGeom>
            <a:solidFill>
              <a:srgbClr val="D5C2DE"/>
            </a:solidFill>
            <a:ln w="9525" cap="flat" cmpd="sng">
              <a:solidFill>
                <a:srgbClr val="D5C2D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16"/>
            <p:cNvSpPr/>
            <p:nvPr/>
          </p:nvSpPr>
          <p:spPr>
            <a:xfrm>
              <a:off x="2386602" y="1691664"/>
              <a:ext cx="192000" cy="182700"/>
            </a:xfrm>
            <a:prstGeom prst="ellipse">
              <a:avLst/>
            </a:prstGeom>
            <a:solidFill>
              <a:srgbClr val="1A4095"/>
            </a:solidFill>
            <a:ln w="9525" cap="flat" cmpd="sng">
              <a:solidFill>
                <a:srgbClr val="1A409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16"/>
            <p:cNvSpPr/>
            <p:nvPr/>
          </p:nvSpPr>
          <p:spPr>
            <a:xfrm>
              <a:off x="379028" y="1691985"/>
              <a:ext cx="192000" cy="182700"/>
            </a:xfrm>
            <a:prstGeom prst="ellipse">
              <a:avLst/>
            </a:prstGeom>
            <a:solidFill>
              <a:srgbClr val="121938"/>
            </a:solidFill>
            <a:ln w="9525" cap="flat" cmpd="sng">
              <a:solidFill>
                <a:srgbClr val="1219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6"/>
            <p:cNvSpPr/>
            <p:nvPr/>
          </p:nvSpPr>
          <p:spPr>
            <a:xfrm>
              <a:off x="629596" y="1691985"/>
              <a:ext cx="192000" cy="182700"/>
            </a:xfrm>
            <a:prstGeom prst="ellipse">
              <a:avLst/>
            </a:prstGeom>
            <a:solidFill>
              <a:srgbClr val="BABCC6"/>
            </a:solidFill>
            <a:ln w="9525" cap="flat" cmpd="sng">
              <a:solidFill>
                <a:srgbClr val="BABC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16"/>
            <p:cNvSpPr/>
            <p:nvPr/>
          </p:nvSpPr>
          <p:spPr>
            <a:xfrm>
              <a:off x="880165" y="1691985"/>
              <a:ext cx="192000" cy="182700"/>
            </a:xfrm>
            <a:prstGeom prst="ellipse">
              <a:avLst/>
            </a:prstGeom>
            <a:solidFill>
              <a:srgbClr val="7B7B6E"/>
            </a:solidFill>
            <a:ln w="9525" cap="flat" cmpd="sng">
              <a:solidFill>
                <a:srgbClr val="7B7B6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16"/>
            <p:cNvSpPr/>
            <p:nvPr/>
          </p:nvSpPr>
          <p:spPr>
            <a:xfrm>
              <a:off x="1130733" y="1691985"/>
              <a:ext cx="192000" cy="182700"/>
            </a:xfrm>
            <a:prstGeom prst="ellipse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16"/>
            <p:cNvSpPr/>
            <p:nvPr/>
          </p:nvSpPr>
          <p:spPr>
            <a:xfrm>
              <a:off x="1381302" y="1691985"/>
              <a:ext cx="192000" cy="182700"/>
            </a:xfrm>
            <a:prstGeom prst="ellipse">
              <a:avLst/>
            </a:prstGeom>
            <a:solidFill>
              <a:srgbClr val="BEC2B4"/>
            </a:solidFill>
            <a:ln w="9525" cap="flat" cmpd="sng">
              <a:solidFill>
                <a:srgbClr val="BEC2B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16"/>
            <p:cNvSpPr/>
            <p:nvPr/>
          </p:nvSpPr>
          <p:spPr>
            <a:xfrm>
              <a:off x="1631870" y="1691985"/>
              <a:ext cx="192000" cy="182700"/>
            </a:xfrm>
            <a:prstGeom prst="ellipse">
              <a:avLst/>
            </a:prstGeom>
            <a:solidFill>
              <a:srgbClr val="E4D5C0"/>
            </a:solidFill>
            <a:ln w="9525" cap="flat" cmpd="sng">
              <a:solidFill>
                <a:srgbClr val="E4D5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16"/>
            <p:cNvSpPr/>
            <p:nvPr/>
          </p:nvSpPr>
          <p:spPr>
            <a:xfrm>
              <a:off x="1880371" y="1691967"/>
              <a:ext cx="192000" cy="182700"/>
            </a:xfrm>
            <a:prstGeom prst="ellipse">
              <a:avLst/>
            </a:prstGeom>
            <a:solidFill>
              <a:srgbClr val="2BB197"/>
            </a:solidFill>
            <a:ln w="9525" cap="flat" cmpd="sng">
              <a:solidFill>
                <a:srgbClr val="2BB19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16"/>
            <p:cNvSpPr/>
            <p:nvPr/>
          </p:nvSpPr>
          <p:spPr>
            <a:xfrm>
              <a:off x="2134591" y="1691967"/>
              <a:ext cx="192000" cy="182700"/>
            </a:xfrm>
            <a:prstGeom prst="ellipse">
              <a:avLst/>
            </a:prstGeom>
            <a:solidFill>
              <a:srgbClr val="72336C"/>
            </a:solidFill>
            <a:ln w="9525" cap="flat" cmpd="sng">
              <a:solidFill>
                <a:srgbClr val="72336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0" name="Google Shape;150;p16"/>
          <p:cNvSpPr txBox="1"/>
          <p:nvPr/>
        </p:nvSpPr>
        <p:spPr>
          <a:xfrm>
            <a:off x="677139" y="2280688"/>
            <a:ext cx="20232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ИМЕЮТ ХОРОШУЮ ПОСАДКУ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1" name="Google Shape;151;p16"/>
          <p:cNvSpPr txBox="1"/>
          <p:nvPr/>
        </p:nvSpPr>
        <p:spPr>
          <a:xfrm>
            <a:off x="677139" y="2876085"/>
            <a:ext cx="2023200" cy="4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СТИЛЬНЫЕ И СОВРЕМЕННЫЕ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2" name="Google Shape;152;p16"/>
          <p:cNvSpPr txBox="1"/>
          <p:nvPr/>
        </p:nvSpPr>
        <p:spPr>
          <a:xfrm>
            <a:off x="672285" y="3476741"/>
            <a:ext cx="3381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ПЛОТНЫЙ ИЗНОСОСТОЙКИЙ КАРДНЫЙ ТРИКОТАЖ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3" name="Google Shape;153;p16"/>
          <p:cNvSpPr txBox="1"/>
          <p:nvPr/>
        </p:nvSpPr>
        <p:spPr>
          <a:xfrm>
            <a:off x="681621" y="3993143"/>
            <a:ext cx="33810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ТАКТИЛЬНО  ПРИЯТНЫЙ  БЛАГОДАРЯ  ОБРАБОТКЕ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ФЕРМЕНТАМИ «ENZYME WASH»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4" name="Google Shape;154;p16" title="к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92241" y="3518115"/>
            <a:ext cx="222425" cy="224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6" title="2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7567" y="2891625"/>
            <a:ext cx="202895" cy="250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6" title="Ankara_women_01.png"/>
          <p:cNvPicPr preferRelativeResize="0"/>
          <p:nvPr/>
        </p:nvPicPr>
        <p:blipFill rotWithShape="1">
          <a:blip r:embed="rId8">
            <a:alphaModFix/>
          </a:blip>
          <a:srcRect t="12473" b="3865"/>
          <a:stretch/>
        </p:blipFill>
        <p:spPr>
          <a:xfrm>
            <a:off x="4360150" y="337350"/>
            <a:ext cx="2217000" cy="2234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6" title="Bucharest_01.png"/>
          <p:cNvPicPr preferRelativeResize="0"/>
          <p:nvPr/>
        </p:nvPicPr>
        <p:blipFill rotWithShape="1">
          <a:blip r:embed="rId9">
            <a:alphaModFix/>
          </a:blip>
          <a:srcRect l="12344" t="5028" r="13471" b="7375"/>
          <a:stretch/>
        </p:blipFill>
        <p:spPr>
          <a:xfrm>
            <a:off x="6577150" y="337250"/>
            <a:ext cx="2217001" cy="2234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6" title="01Cabral.png"/>
          <p:cNvPicPr preferRelativeResize="0"/>
          <p:nvPr/>
        </p:nvPicPr>
        <p:blipFill rotWithShape="1">
          <a:blip r:embed="rId10">
            <a:alphaModFix/>
          </a:blip>
          <a:srcRect t="13395" b="19427"/>
          <a:stretch/>
        </p:blipFill>
        <p:spPr>
          <a:xfrm>
            <a:off x="6577150" y="2571750"/>
            <a:ext cx="2216999" cy="2234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6" title="Th_logo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541925" y="328317"/>
            <a:ext cx="257650" cy="246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0" name="Google Shape;160;p16"/>
          <p:cNvGrpSpPr/>
          <p:nvPr/>
        </p:nvGrpSpPr>
        <p:grpSpPr>
          <a:xfrm>
            <a:off x="-112200" y="-128523"/>
            <a:ext cx="9365725" cy="5380098"/>
            <a:chOff x="-112200" y="-128523"/>
            <a:chExt cx="9365725" cy="5380098"/>
          </a:xfrm>
        </p:grpSpPr>
        <p:sp>
          <p:nvSpPr>
            <p:cNvPr id="161" name="Google Shape;161;p16"/>
            <p:cNvSpPr/>
            <p:nvPr/>
          </p:nvSpPr>
          <p:spPr>
            <a:xfrm>
              <a:off x="9061525" y="-115125"/>
              <a:ext cx="192000" cy="53667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6"/>
            <p:cNvSpPr/>
            <p:nvPr/>
          </p:nvSpPr>
          <p:spPr>
            <a:xfrm rot="-5400000" flipH="1">
              <a:off x="4465275" y="-4614723"/>
              <a:ext cx="192000" cy="91644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6"/>
            <p:cNvSpPr/>
            <p:nvPr/>
          </p:nvSpPr>
          <p:spPr>
            <a:xfrm>
              <a:off x="-112200" y="-115125"/>
              <a:ext cx="192000" cy="53667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17" title="image - 2025-06-24T104225.368.png"/>
          <p:cNvPicPr preferRelativeResize="0"/>
          <p:nvPr/>
        </p:nvPicPr>
        <p:blipFill rotWithShape="1">
          <a:blip r:embed="rId3">
            <a:alphaModFix/>
          </a:blip>
          <a:srcRect l="3912" t="14350" r="5932" b="4341"/>
          <a:stretch/>
        </p:blipFill>
        <p:spPr>
          <a:xfrm>
            <a:off x="4039625" y="665775"/>
            <a:ext cx="2286449" cy="41453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9" name="Google Shape;169;p17"/>
          <p:cNvGrpSpPr/>
          <p:nvPr/>
        </p:nvGrpSpPr>
        <p:grpSpPr>
          <a:xfrm>
            <a:off x="-112200" y="-128523"/>
            <a:ext cx="9365725" cy="5380098"/>
            <a:chOff x="-112200" y="-128523"/>
            <a:chExt cx="9365725" cy="5380098"/>
          </a:xfrm>
        </p:grpSpPr>
        <p:sp>
          <p:nvSpPr>
            <p:cNvPr id="170" name="Google Shape;170;p17"/>
            <p:cNvSpPr/>
            <p:nvPr/>
          </p:nvSpPr>
          <p:spPr>
            <a:xfrm>
              <a:off x="9061525" y="-115125"/>
              <a:ext cx="192000" cy="5366700"/>
            </a:xfrm>
            <a:prstGeom prst="rect">
              <a:avLst/>
            </a:prstGeom>
            <a:solidFill>
              <a:srgbClr val="BDE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17"/>
            <p:cNvSpPr/>
            <p:nvPr/>
          </p:nvSpPr>
          <p:spPr>
            <a:xfrm rot="-5400000" flipH="1">
              <a:off x="4465275" y="-4614723"/>
              <a:ext cx="192000" cy="9164400"/>
            </a:xfrm>
            <a:prstGeom prst="rect">
              <a:avLst/>
            </a:prstGeom>
            <a:solidFill>
              <a:srgbClr val="BDE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17"/>
            <p:cNvSpPr/>
            <p:nvPr/>
          </p:nvSpPr>
          <p:spPr>
            <a:xfrm>
              <a:off x="-112200" y="-115125"/>
              <a:ext cx="192000" cy="5366700"/>
            </a:xfrm>
            <a:prstGeom prst="rect">
              <a:avLst/>
            </a:prstGeom>
            <a:solidFill>
              <a:srgbClr val="BDE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3" name="Google Shape;173;p17"/>
          <p:cNvSpPr/>
          <p:nvPr/>
        </p:nvSpPr>
        <p:spPr>
          <a:xfrm>
            <a:off x="349800" y="3700136"/>
            <a:ext cx="675900" cy="2037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7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2BB1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7"/>
          <p:cNvSpPr/>
          <p:nvPr/>
        </p:nvSpPr>
        <p:spPr>
          <a:xfrm>
            <a:off x="349800" y="5091775"/>
            <a:ext cx="8444400" cy="110700"/>
          </a:xfrm>
          <a:prstGeom prst="roundRect">
            <a:avLst>
              <a:gd name="adj" fmla="val 50000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7"/>
          <p:cNvSpPr txBox="1"/>
          <p:nvPr/>
        </p:nvSpPr>
        <p:spPr>
          <a:xfrm>
            <a:off x="7828442" y="4835275"/>
            <a:ext cx="1049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 clothes            04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7" name="Google Shape;177;p17"/>
          <p:cNvSpPr txBox="1"/>
          <p:nvPr/>
        </p:nvSpPr>
        <p:spPr>
          <a:xfrm rot="-5400000">
            <a:off x="8710978" y="2394580"/>
            <a:ext cx="64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NEW</a:t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8" name="Google Shape;178;p17"/>
          <p:cNvSpPr txBox="1"/>
          <p:nvPr/>
        </p:nvSpPr>
        <p:spPr>
          <a:xfrm>
            <a:off x="269782" y="1674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Ankara 190</a:t>
            </a:r>
            <a:endParaRPr sz="22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9" name="Google Shape;179;p17"/>
          <p:cNvSpPr txBox="1"/>
          <p:nvPr/>
        </p:nvSpPr>
        <p:spPr>
          <a:xfrm>
            <a:off x="269782" y="665782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Футболка мужская.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0" name="Google Shape;180;p17"/>
          <p:cNvSpPr txBox="1"/>
          <p:nvPr/>
        </p:nvSpPr>
        <p:spPr>
          <a:xfrm>
            <a:off x="261850" y="2895650"/>
            <a:ext cx="579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351002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1" name="Google Shape;181;p17"/>
          <p:cNvSpPr/>
          <p:nvPr/>
        </p:nvSpPr>
        <p:spPr>
          <a:xfrm>
            <a:off x="836228" y="2965417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7"/>
          <p:cNvSpPr txBox="1"/>
          <p:nvPr/>
        </p:nvSpPr>
        <p:spPr>
          <a:xfrm>
            <a:off x="779780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.01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3" name="Google Shape;183;p17"/>
          <p:cNvSpPr/>
          <p:nvPr/>
        </p:nvSpPr>
        <p:spPr>
          <a:xfrm>
            <a:off x="1086796" y="2965417"/>
            <a:ext cx="192000" cy="182700"/>
          </a:xfrm>
          <a:prstGeom prst="ellipse">
            <a:avLst/>
          </a:prstGeom>
          <a:solidFill>
            <a:srgbClr val="04565F"/>
          </a:solidFill>
          <a:ln w="9525" cap="flat" cmpd="sng">
            <a:solidFill>
              <a:srgbClr val="0456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7"/>
          <p:cNvSpPr txBox="1"/>
          <p:nvPr/>
        </p:nvSpPr>
        <p:spPr>
          <a:xfrm>
            <a:off x="1030348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.02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5" name="Google Shape;185;p17"/>
          <p:cNvSpPr/>
          <p:nvPr/>
        </p:nvSpPr>
        <p:spPr>
          <a:xfrm>
            <a:off x="1337365" y="2965417"/>
            <a:ext cx="192000" cy="182700"/>
          </a:xfrm>
          <a:prstGeom prst="ellipse">
            <a:avLst/>
          </a:prstGeom>
          <a:solidFill>
            <a:srgbClr val="FFE75A"/>
          </a:solidFill>
          <a:ln w="9525" cap="flat" cmpd="sng">
            <a:solidFill>
              <a:srgbClr val="FFE7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7"/>
          <p:cNvSpPr txBox="1"/>
          <p:nvPr/>
        </p:nvSpPr>
        <p:spPr>
          <a:xfrm>
            <a:off x="1276154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.03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7" name="Google Shape;187;p17"/>
          <p:cNvSpPr/>
          <p:nvPr/>
        </p:nvSpPr>
        <p:spPr>
          <a:xfrm>
            <a:off x="1587933" y="2965417"/>
            <a:ext cx="192000" cy="182700"/>
          </a:xfrm>
          <a:prstGeom prst="ellipse">
            <a:avLst/>
          </a:prstGeom>
          <a:solidFill>
            <a:srgbClr val="FA8615"/>
          </a:solidFill>
          <a:ln w="9525" cap="flat" cmpd="sng">
            <a:solidFill>
              <a:srgbClr val="FA861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7"/>
          <p:cNvSpPr txBox="1"/>
          <p:nvPr/>
        </p:nvSpPr>
        <p:spPr>
          <a:xfrm>
            <a:off x="1531485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9" name="Google Shape;189;p17"/>
          <p:cNvSpPr/>
          <p:nvPr/>
        </p:nvSpPr>
        <p:spPr>
          <a:xfrm>
            <a:off x="1838502" y="2965417"/>
            <a:ext cx="192000" cy="182700"/>
          </a:xfrm>
          <a:prstGeom prst="ellipse">
            <a:avLst/>
          </a:prstGeom>
          <a:solidFill>
            <a:srgbClr val="E01431"/>
          </a:solidFill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7"/>
          <p:cNvSpPr txBox="1"/>
          <p:nvPr/>
        </p:nvSpPr>
        <p:spPr>
          <a:xfrm>
            <a:off x="1777291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.08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1" name="Google Shape;191;p17"/>
          <p:cNvSpPr/>
          <p:nvPr/>
        </p:nvSpPr>
        <p:spPr>
          <a:xfrm>
            <a:off x="2089070" y="2965417"/>
            <a:ext cx="192000" cy="182700"/>
          </a:xfrm>
          <a:prstGeom prst="ellipse">
            <a:avLst/>
          </a:prstGeom>
          <a:solidFill>
            <a:srgbClr val="C3878F"/>
          </a:solidFill>
          <a:ln w="9525" cap="flat" cmpd="sng">
            <a:solidFill>
              <a:srgbClr val="C387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7"/>
          <p:cNvSpPr txBox="1"/>
          <p:nvPr/>
        </p:nvSpPr>
        <p:spPr>
          <a:xfrm>
            <a:off x="2042147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.10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3" name="Google Shape;193;p17"/>
          <p:cNvSpPr/>
          <p:nvPr/>
        </p:nvSpPr>
        <p:spPr>
          <a:xfrm>
            <a:off x="2339639" y="2965417"/>
            <a:ext cx="192000" cy="182700"/>
          </a:xfrm>
          <a:prstGeom prst="ellipse">
            <a:avLst/>
          </a:prstGeom>
          <a:solidFill>
            <a:srgbClr val="C39C89"/>
          </a:solidFill>
          <a:ln w="9525" cap="flat" cmpd="sng">
            <a:solidFill>
              <a:srgbClr val="C39C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7"/>
          <p:cNvSpPr txBox="1"/>
          <p:nvPr/>
        </p:nvSpPr>
        <p:spPr>
          <a:xfrm>
            <a:off x="2292716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.12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5" name="Google Shape;195;p17"/>
          <p:cNvSpPr/>
          <p:nvPr/>
        </p:nvSpPr>
        <p:spPr>
          <a:xfrm>
            <a:off x="2590207" y="2965417"/>
            <a:ext cx="192000" cy="182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7"/>
          <p:cNvSpPr/>
          <p:nvPr/>
        </p:nvSpPr>
        <p:spPr>
          <a:xfrm>
            <a:off x="2590207" y="2965417"/>
            <a:ext cx="192000" cy="182700"/>
          </a:xfrm>
          <a:prstGeom prst="ellipse">
            <a:avLst/>
          </a:prstGeom>
          <a:solidFill>
            <a:srgbClr val="A61831"/>
          </a:solidFill>
          <a:ln w="9525" cap="flat" cmpd="sng">
            <a:solidFill>
              <a:srgbClr val="A618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7"/>
          <p:cNvSpPr txBox="1"/>
          <p:nvPr/>
        </p:nvSpPr>
        <p:spPr>
          <a:xfrm>
            <a:off x="2543284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.13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8" name="Google Shape;198;p17"/>
          <p:cNvSpPr/>
          <p:nvPr/>
        </p:nvSpPr>
        <p:spPr>
          <a:xfrm>
            <a:off x="2840775" y="2965417"/>
            <a:ext cx="192000" cy="182700"/>
          </a:xfrm>
          <a:prstGeom prst="ellipse">
            <a:avLst/>
          </a:prstGeom>
          <a:solidFill>
            <a:srgbClr val="D5C2DE"/>
          </a:solidFill>
          <a:ln w="9525" cap="flat" cmpd="sng">
            <a:solidFill>
              <a:srgbClr val="D5C2D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7"/>
          <p:cNvSpPr txBox="1"/>
          <p:nvPr/>
        </p:nvSpPr>
        <p:spPr>
          <a:xfrm>
            <a:off x="2784327" y="2914613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.20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0" name="Google Shape;200;p17"/>
          <p:cNvSpPr/>
          <p:nvPr/>
        </p:nvSpPr>
        <p:spPr>
          <a:xfrm>
            <a:off x="3091344" y="2965417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7"/>
          <p:cNvSpPr txBox="1"/>
          <p:nvPr/>
        </p:nvSpPr>
        <p:spPr>
          <a:xfrm>
            <a:off x="3034896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2" name="Google Shape;202;p17"/>
          <p:cNvSpPr/>
          <p:nvPr/>
        </p:nvSpPr>
        <p:spPr>
          <a:xfrm>
            <a:off x="836228" y="3215985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7"/>
          <p:cNvSpPr txBox="1"/>
          <p:nvPr/>
        </p:nvSpPr>
        <p:spPr>
          <a:xfrm>
            <a:off x="779780" y="316041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.26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4" name="Google Shape;204;p17"/>
          <p:cNvSpPr/>
          <p:nvPr/>
        </p:nvSpPr>
        <p:spPr>
          <a:xfrm>
            <a:off x="1086796" y="3215985"/>
            <a:ext cx="192000" cy="182700"/>
          </a:xfrm>
          <a:prstGeom prst="ellipse">
            <a:avLst/>
          </a:prstGeom>
          <a:solidFill>
            <a:srgbClr val="BABCC6"/>
          </a:solidFill>
          <a:ln w="9525" cap="flat" cmpd="sng">
            <a:solidFill>
              <a:srgbClr val="BABCC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7"/>
          <p:cNvSpPr txBox="1"/>
          <p:nvPr/>
        </p:nvSpPr>
        <p:spPr>
          <a:xfrm>
            <a:off x="1025586" y="316041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6" name="Google Shape;206;p17"/>
          <p:cNvSpPr/>
          <p:nvPr/>
        </p:nvSpPr>
        <p:spPr>
          <a:xfrm>
            <a:off x="1337365" y="3215985"/>
            <a:ext cx="192000" cy="182700"/>
          </a:xfrm>
          <a:prstGeom prst="ellipse">
            <a:avLst/>
          </a:prstGeom>
          <a:solidFill>
            <a:srgbClr val="7B7B6E"/>
          </a:solidFill>
          <a:ln w="9525" cap="flat" cmpd="sng">
            <a:solidFill>
              <a:srgbClr val="7B7B6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17"/>
          <p:cNvSpPr txBox="1"/>
          <p:nvPr/>
        </p:nvSpPr>
        <p:spPr>
          <a:xfrm>
            <a:off x="1290442" y="316041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.30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8" name="Google Shape;208;p17"/>
          <p:cNvSpPr/>
          <p:nvPr/>
        </p:nvSpPr>
        <p:spPr>
          <a:xfrm>
            <a:off x="1587933" y="3215985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17"/>
          <p:cNvSpPr txBox="1"/>
          <p:nvPr/>
        </p:nvSpPr>
        <p:spPr>
          <a:xfrm>
            <a:off x="1536248" y="316041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0" name="Google Shape;210;p17"/>
          <p:cNvSpPr/>
          <p:nvPr/>
        </p:nvSpPr>
        <p:spPr>
          <a:xfrm>
            <a:off x="1838502" y="3215985"/>
            <a:ext cx="192000" cy="182700"/>
          </a:xfrm>
          <a:prstGeom prst="ellipse">
            <a:avLst/>
          </a:prstGeom>
          <a:solidFill>
            <a:srgbClr val="BEC2B4"/>
          </a:solidFill>
          <a:ln w="9525" cap="flat" cmpd="sng">
            <a:solidFill>
              <a:srgbClr val="BEC2B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17"/>
          <p:cNvSpPr txBox="1"/>
          <p:nvPr/>
        </p:nvSpPr>
        <p:spPr>
          <a:xfrm>
            <a:off x="1782054" y="316041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.36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2" name="Google Shape;212;p17"/>
          <p:cNvSpPr/>
          <p:nvPr/>
        </p:nvSpPr>
        <p:spPr>
          <a:xfrm>
            <a:off x="2089070" y="3215985"/>
            <a:ext cx="192000" cy="182700"/>
          </a:xfrm>
          <a:prstGeom prst="ellipse">
            <a:avLst/>
          </a:prstGeom>
          <a:solidFill>
            <a:srgbClr val="E4D5C0"/>
          </a:solidFill>
          <a:ln w="9525" cap="flat" cmpd="sng">
            <a:solidFill>
              <a:srgbClr val="E4D5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7"/>
          <p:cNvSpPr txBox="1"/>
          <p:nvPr/>
        </p:nvSpPr>
        <p:spPr>
          <a:xfrm>
            <a:off x="2037385" y="316041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.42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4" name="Google Shape;214;p17"/>
          <p:cNvSpPr txBox="1"/>
          <p:nvPr/>
        </p:nvSpPr>
        <p:spPr>
          <a:xfrm>
            <a:off x="443114" y="3640436"/>
            <a:ext cx="5382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597 ₽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15" name="Google Shape;215;p17" title="THC-ANKARA.jpg"/>
          <p:cNvPicPr preferRelativeResize="0"/>
          <p:nvPr/>
        </p:nvPicPr>
        <p:blipFill rotWithShape="1">
          <a:blip r:embed="rId5">
            <a:alphaModFix/>
          </a:blip>
          <a:srcRect l="17894" t="8795" r="16436" b="11896"/>
          <a:stretch/>
        </p:blipFill>
        <p:spPr>
          <a:xfrm>
            <a:off x="6696725" y="479200"/>
            <a:ext cx="1620850" cy="195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17" title="THC-ANKARA (1).jpg"/>
          <p:cNvPicPr preferRelativeResize="0"/>
          <p:nvPr/>
        </p:nvPicPr>
        <p:blipFill rotWithShape="1">
          <a:blip r:embed="rId6">
            <a:alphaModFix/>
          </a:blip>
          <a:srcRect l="33309" t="12931" r="32917" b="12190"/>
          <a:stretch/>
        </p:blipFill>
        <p:spPr>
          <a:xfrm>
            <a:off x="7067722" y="2548047"/>
            <a:ext cx="944250" cy="2093675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17"/>
          <p:cNvSpPr/>
          <p:nvPr/>
        </p:nvSpPr>
        <p:spPr>
          <a:xfrm>
            <a:off x="8063670" y="2122548"/>
            <a:ext cx="192000" cy="182700"/>
          </a:xfrm>
          <a:prstGeom prst="ellipse">
            <a:avLst/>
          </a:prstGeom>
          <a:solidFill>
            <a:srgbClr val="E4D5C0"/>
          </a:solidFill>
          <a:ln w="9525" cap="flat" cmpd="sng">
            <a:solidFill>
              <a:srgbClr val="E4D5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7"/>
          <p:cNvSpPr txBox="1"/>
          <p:nvPr/>
        </p:nvSpPr>
        <p:spPr>
          <a:xfrm>
            <a:off x="8011985" y="206698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.42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9" name="Google Shape;219;p17"/>
          <p:cNvSpPr txBox="1"/>
          <p:nvPr/>
        </p:nvSpPr>
        <p:spPr>
          <a:xfrm>
            <a:off x="247650" y="1029825"/>
            <a:ext cx="39822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Кардный хлопок 100%, плотность 190 г/м2, джерси.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Горловина обработана рибом 1х1 и усилена тесьмой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джерси.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Двойной шов по краю рукавов и по низу изделия.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Прямой силуэт без боковых швов.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Трикотажное полотно футболки обладает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тактильно приятной, шелковистой структурой,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 комфортно в носке.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0" name="Google Shape;220;p17" title="Th_logo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541925" y="328317"/>
            <a:ext cx="257650" cy="24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17" title="icon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88450" y="3126875"/>
            <a:ext cx="201956" cy="20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6" name="Google Shape;226;p18"/>
          <p:cNvGrpSpPr/>
          <p:nvPr/>
        </p:nvGrpSpPr>
        <p:grpSpPr>
          <a:xfrm>
            <a:off x="-112200" y="-128523"/>
            <a:ext cx="9365725" cy="5380098"/>
            <a:chOff x="-112200" y="-128523"/>
            <a:chExt cx="9365725" cy="5380098"/>
          </a:xfrm>
        </p:grpSpPr>
        <p:sp>
          <p:nvSpPr>
            <p:cNvPr id="227" name="Google Shape;227;p18"/>
            <p:cNvSpPr/>
            <p:nvPr/>
          </p:nvSpPr>
          <p:spPr>
            <a:xfrm>
              <a:off x="9061525" y="-115125"/>
              <a:ext cx="192000" cy="5366700"/>
            </a:xfrm>
            <a:prstGeom prst="rect">
              <a:avLst/>
            </a:prstGeom>
            <a:solidFill>
              <a:srgbClr val="BDE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18"/>
            <p:cNvSpPr/>
            <p:nvPr/>
          </p:nvSpPr>
          <p:spPr>
            <a:xfrm rot="-5400000" flipH="1">
              <a:off x="4465275" y="-4614723"/>
              <a:ext cx="192000" cy="9164400"/>
            </a:xfrm>
            <a:prstGeom prst="rect">
              <a:avLst/>
            </a:prstGeom>
            <a:solidFill>
              <a:srgbClr val="BDE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18"/>
            <p:cNvSpPr/>
            <p:nvPr/>
          </p:nvSpPr>
          <p:spPr>
            <a:xfrm>
              <a:off x="-112200" y="-115125"/>
              <a:ext cx="192000" cy="5366700"/>
            </a:xfrm>
            <a:prstGeom prst="rect">
              <a:avLst/>
            </a:prstGeom>
            <a:solidFill>
              <a:srgbClr val="BDE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30" name="Google Shape;230;p18" title="41ff1502-0be7-11f0-9682-00155d41c407_1_a98e970a-5616-11ee-9641-00155da68a11_0002_THC-ADAM-as-2.jpg"/>
          <p:cNvPicPr preferRelativeResize="0"/>
          <p:nvPr/>
        </p:nvPicPr>
        <p:blipFill rotWithShape="1">
          <a:blip r:embed="rId3">
            <a:alphaModFix/>
          </a:blip>
          <a:srcRect l="33464" t="2421" r="31888" b="2979"/>
          <a:stretch/>
        </p:blipFill>
        <p:spPr>
          <a:xfrm>
            <a:off x="7137710" y="2600294"/>
            <a:ext cx="731250" cy="1996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18" title="41ff1502-0be7-11f0-9682-00155d41c407.jpg"/>
          <p:cNvPicPr preferRelativeResize="0"/>
          <p:nvPr/>
        </p:nvPicPr>
        <p:blipFill rotWithShape="1">
          <a:blip r:embed="rId4">
            <a:alphaModFix/>
          </a:blip>
          <a:srcRect l="7269" t="3409" r="6701" b="3185"/>
          <a:stretch/>
        </p:blipFill>
        <p:spPr>
          <a:xfrm>
            <a:off x="6698173" y="643700"/>
            <a:ext cx="1565852" cy="1700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18" title="Adam_01.png"/>
          <p:cNvPicPr preferRelativeResize="0"/>
          <p:nvPr/>
        </p:nvPicPr>
        <p:blipFill rotWithShape="1">
          <a:blip r:embed="rId5">
            <a:alphaModFix/>
          </a:blip>
          <a:srcRect l="10742" r="13390"/>
          <a:stretch/>
        </p:blipFill>
        <p:spPr>
          <a:xfrm>
            <a:off x="4039625" y="332550"/>
            <a:ext cx="2286450" cy="4478623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18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2BB1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18"/>
          <p:cNvSpPr/>
          <p:nvPr/>
        </p:nvSpPr>
        <p:spPr>
          <a:xfrm>
            <a:off x="349800" y="5091775"/>
            <a:ext cx="8444400" cy="110700"/>
          </a:xfrm>
          <a:prstGeom prst="roundRect">
            <a:avLst>
              <a:gd name="adj" fmla="val 50000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18"/>
          <p:cNvSpPr txBox="1"/>
          <p:nvPr/>
        </p:nvSpPr>
        <p:spPr>
          <a:xfrm>
            <a:off x="7828442" y="4835275"/>
            <a:ext cx="1049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 clothes            05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6" name="Google Shape;236;p18"/>
          <p:cNvSpPr txBox="1"/>
          <p:nvPr/>
        </p:nvSpPr>
        <p:spPr>
          <a:xfrm rot="-5400000">
            <a:off x="8710978" y="2394580"/>
            <a:ext cx="64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NEW</a:t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7" name="Google Shape;237;p18"/>
          <p:cNvSpPr txBox="1"/>
          <p:nvPr/>
        </p:nvSpPr>
        <p:spPr>
          <a:xfrm>
            <a:off x="269782" y="1674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Adam 195</a:t>
            </a:r>
            <a:endParaRPr sz="22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8" name="Google Shape;238;p18"/>
          <p:cNvSpPr txBox="1"/>
          <p:nvPr/>
        </p:nvSpPr>
        <p:spPr>
          <a:xfrm>
            <a:off x="269782" y="665782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Рубашка-поло мужская.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9" name="Google Shape;239;p18"/>
          <p:cNvSpPr txBox="1"/>
          <p:nvPr/>
        </p:nvSpPr>
        <p:spPr>
          <a:xfrm>
            <a:off x="261850" y="2895650"/>
            <a:ext cx="620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353000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0" name="Google Shape;240;p18"/>
          <p:cNvSpPr/>
          <p:nvPr/>
        </p:nvSpPr>
        <p:spPr>
          <a:xfrm>
            <a:off x="8063670" y="2122548"/>
            <a:ext cx="192000" cy="182700"/>
          </a:xfrm>
          <a:prstGeom prst="ellipse">
            <a:avLst/>
          </a:prstGeom>
          <a:solidFill>
            <a:srgbClr val="BEC2B4"/>
          </a:solidFill>
          <a:ln w="9525" cap="flat" cmpd="sng">
            <a:solidFill>
              <a:srgbClr val="BEC2B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8"/>
          <p:cNvSpPr txBox="1"/>
          <p:nvPr/>
        </p:nvSpPr>
        <p:spPr>
          <a:xfrm>
            <a:off x="8011985" y="206698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.36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2" name="Google Shape;242;p18"/>
          <p:cNvSpPr txBox="1"/>
          <p:nvPr/>
        </p:nvSpPr>
        <p:spPr>
          <a:xfrm>
            <a:off x="247650" y="1029825"/>
            <a:ext cx="39822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Кардный хлопок-пике 100%, плотность 195 г/м2.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Воротник обработан рибом 1х1, внутри ворота 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укрепляющая тесьма по горловине.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Манжет обработан рибом 1х1.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Полуприлегающий  силуэт.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Планка с 3 пуговицами в тон изделия.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Боковые разрезы. 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3" name="Google Shape;243;p18"/>
          <p:cNvSpPr/>
          <p:nvPr/>
        </p:nvSpPr>
        <p:spPr>
          <a:xfrm>
            <a:off x="836228" y="2965417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8"/>
          <p:cNvSpPr txBox="1"/>
          <p:nvPr/>
        </p:nvSpPr>
        <p:spPr>
          <a:xfrm>
            <a:off x="779780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.01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5" name="Google Shape;245;p18"/>
          <p:cNvSpPr/>
          <p:nvPr/>
        </p:nvSpPr>
        <p:spPr>
          <a:xfrm>
            <a:off x="1086796" y="2965417"/>
            <a:ext cx="192000" cy="182700"/>
          </a:xfrm>
          <a:prstGeom prst="ellipse">
            <a:avLst/>
          </a:prstGeom>
          <a:solidFill>
            <a:srgbClr val="04565F"/>
          </a:solidFill>
          <a:ln w="9525" cap="flat" cmpd="sng">
            <a:solidFill>
              <a:srgbClr val="0456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18"/>
          <p:cNvSpPr txBox="1"/>
          <p:nvPr/>
        </p:nvSpPr>
        <p:spPr>
          <a:xfrm>
            <a:off x="1030348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.02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7" name="Google Shape;247;p18"/>
          <p:cNvSpPr/>
          <p:nvPr/>
        </p:nvSpPr>
        <p:spPr>
          <a:xfrm>
            <a:off x="1337365" y="2965417"/>
            <a:ext cx="192000" cy="182700"/>
          </a:xfrm>
          <a:prstGeom prst="ellipse">
            <a:avLst/>
          </a:prstGeom>
          <a:solidFill>
            <a:srgbClr val="FFE75A"/>
          </a:solidFill>
          <a:ln w="9525" cap="flat" cmpd="sng">
            <a:solidFill>
              <a:srgbClr val="FFE7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8"/>
          <p:cNvSpPr txBox="1"/>
          <p:nvPr/>
        </p:nvSpPr>
        <p:spPr>
          <a:xfrm>
            <a:off x="1276154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.03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9" name="Google Shape;249;p18"/>
          <p:cNvSpPr/>
          <p:nvPr/>
        </p:nvSpPr>
        <p:spPr>
          <a:xfrm>
            <a:off x="1587933" y="2965417"/>
            <a:ext cx="192000" cy="182700"/>
          </a:xfrm>
          <a:prstGeom prst="ellipse">
            <a:avLst/>
          </a:prstGeom>
          <a:solidFill>
            <a:srgbClr val="FA8615"/>
          </a:solidFill>
          <a:ln w="9525" cap="flat" cmpd="sng">
            <a:solidFill>
              <a:srgbClr val="FA861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18"/>
          <p:cNvSpPr txBox="1"/>
          <p:nvPr/>
        </p:nvSpPr>
        <p:spPr>
          <a:xfrm>
            <a:off x="1531485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1" name="Google Shape;251;p18"/>
          <p:cNvSpPr/>
          <p:nvPr/>
        </p:nvSpPr>
        <p:spPr>
          <a:xfrm>
            <a:off x="1838502" y="2965417"/>
            <a:ext cx="192000" cy="182700"/>
          </a:xfrm>
          <a:prstGeom prst="ellipse">
            <a:avLst/>
          </a:prstGeom>
          <a:solidFill>
            <a:srgbClr val="E01431"/>
          </a:solidFill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18"/>
          <p:cNvSpPr txBox="1"/>
          <p:nvPr/>
        </p:nvSpPr>
        <p:spPr>
          <a:xfrm>
            <a:off x="1777291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.08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3" name="Google Shape;253;p18"/>
          <p:cNvSpPr/>
          <p:nvPr/>
        </p:nvSpPr>
        <p:spPr>
          <a:xfrm>
            <a:off x="2089070" y="2965417"/>
            <a:ext cx="192000" cy="182700"/>
          </a:xfrm>
          <a:prstGeom prst="ellipse">
            <a:avLst/>
          </a:prstGeom>
          <a:solidFill>
            <a:srgbClr val="C3878F"/>
          </a:solidFill>
          <a:ln w="9525" cap="flat" cmpd="sng">
            <a:solidFill>
              <a:srgbClr val="C387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8"/>
          <p:cNvSpPr txBox="1"/>
          <p:nvPr/>
        </p:nvSpPr>
        <p:spPr>
          <a:xfrm>
            <a:off x="2042147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.10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5" name="Google Shape;255;p18"/>
          <p:cNvSpPr/>
          <p:nvPr/>
        </p:nvSpPr>
        <p:spPr>
          <a:xfrm>
            <a:off x="2339639" y="2965417"/>
            <a:ext cx="192000" cy="182700"/>
          </a:xfrm>
          <a:prstGeom prst="ellipse">
            <a:avLst/>
          </a:prstGeom>
          <a:solidFill>
            <a:srgbClr val="C39C89"/>
          </a:solidFill>
          <a:ln w="9525" cap="flat" cmpd="sng">
            <a:solidFill>
              <a:srgbClr val="C39C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18"/>
          <p:cNvSpPr txBox="1"/>
          <p:nvPr/>
        </p:nvSpPr>
        <p:spPr>
          <a:xfrm>
            <a:off x="2292716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.12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7" name="Google Shape;257;p18"/>
          <p:cNvSpPr/>
          <p:nvPr/>
        </p:nvSpPr>
        <p:spPr>
          <a:xfrm>
            <a:off x="2590207" y="2965417"/>
            <a:ext cx="192000" cy="182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8"/>
          <p:cNvSpPr/>
          <p:nvPr/>
        </p:nvSpPr>
        <p:spPr>
          <a:xfrm>
            <a:off x="2590207" y="2965417"/>
            <a:ext cx="192000" cy="182700"/>
          </a:xfrm>
          <a:prstGeom prst="ellipse">
            <a:avLst/>
          </a:prstGeom>
          <a:solidFill>
            <a:srgbClr val="A61831"/>
          </a:solidFill>
          <a:ln w="9525" cap="flat" cmpd="sng">
            <a:solidFill>
              <a:srgbClr val="A618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8"/>
          <p:cNvSpPr txBox="1"/>
          <p:nvPr/>
        </p:nvSpPr>
        <p:spPr>
          <a:xfrm>
            <a:off x="2543284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.13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0" name="Google Shape;260;p18"/>
          <p:cNvSpPr/>
          <p:nvPr/>
        </p:nvSpPr>
        <p:spPr>
          <a:xfrm>
            <a:off x="2840775" y="2965417"/>
            <a:ext cx="192000" cy="182700"/>
          </a:xfrm>
          <a:prstGeom prst="ellipse">
            <a:avLst/>
          </a:prstGeom>
          <a:solidFill>
            <a:srgbClr val="2BB197"/>
          </a:solidFill>
          <a:ln w="9525" cap="flat" cmpd="sng">
            <a:solidFill>
              <a:srgbClr val="2BB19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8"/>
          <p:cNvSpPr txBox="1"/>
          <p:nvPr/>
        </p:nvSpPr>
        <p:spPr>
          <a:xfrm>
            <a:off x="2795803" y="2914613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2" name="Google Shape;262;p18"/>
          <p:cNvSpPr/>
          <p:nvPr/>
        </p:nvSpPr>
        <p:spPr>
          <a:xfrm>
            <a:off x="3091344" y="2965417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8"/>
          <p:cNvSpPr txBox="1"/>
          <p:nvPr/>
        </p:nvSpPr>
        <p:spPr>
          <a:xfrm>
            <a:off x="3034896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4" name="Google Shape;264;p18"/>
          <p:cNvSpPr/>
          <p:nvPr/>
        </p:nvSpPr>
        <p:spPr>
          <a:xfrm>
            <a:off x="836228" y="3215985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18"/>
          <p:cNvSpPr txBox="1"/>
          <p:nvPr/>
        </p:nvSpPr>
        <p:spPr>
          <a:xfrm>
            <a:off x="779780" y="316041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.26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6" name="Google Shape;266;p18"/>
          <p:cNvSpPr/>
          <p:nvPr/>
        </p:nvSpPr>
        <p:spPr>
          <a:xfrm>
            <a:off x="1086796" y="3215985"/>
            <a:ext cx="192000" cy="182700"/>
          </a:xfrm>
          <a:prstGeom prst="ellipse">
            <a:avLst/>
          </a:prstGeom>
          <a:solidFill>
            <a:srgbClr val="BABCC6"/>
          </a:solidFill>
          <a:ln w="9525" cap="flat" cmpd="sng">
            <a:solidFill>
              <a:srgbClr val="BABCC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8"/>
          <p:cNvSpPr txBox="1"/>
          <p:nvPr/>
        </p:nvSpPr>
        <p:spPr>
          <a:xfrm>
            <a:off x="1025586" y="316041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8" name="Google Shape;268;p18"/>
          <p:cNvSpPr/>
          <p:nvPr/>
        </p:nvSpPr>
        <p:spPr>
          <a:xfrm>
            <a:off x="1337365" y="3215985"/>
            <a:ext cx="192000" cy="182700"/>
          </a:xfrm>
          <a:prstGeom prst="ellipse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18"/>
          <p:cNvSpPr txBox="1"/>
          <p:nvPr/>
        </p:nvSpPr>
        <p:spPr>
          <a:xfrm>
            <a:off x="1290442" y="316041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.30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70" name="Google Shape;270;p18"/>
          <p:cNvSpPr/>
          <p:nvPr/>
        </p:nvSpPr>
        <p:spPr>
          <a:xfrm>
            <a:off x="1587933" y="3215985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18"/>
          <p:cNvSpPr txBox="1"/>
          <p:nvPr/>
        </p:nvSpPr>
        <p:spPr>
          <a:xfrm>
            <a:off x="1536248" y="316041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72" name="Google Shape;272;p18"/>
          <p:cNvSpPr/>
          <p:nvPr/>
        </p:nvSpPr>
        <p:spPr>
          <a:xfrm>
            <a:off x="1838502" y="3215985"/>
            <a:ext cx="192000" cy="182700"/>
          </a:xfrm>
          <a:prstGeom prst="ellipse">
            <a:avLst/>
          </a:prstGeom>
          <a:solidFill>
            <a:srgbClr val="BEC2B4"/>
          </a:solidFill>
          <a:ln w="9525" cap="flat" cmpd="sng">
            <a:solidFill>
              <a:srgbClr val="BEC2B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18"/>
          <p:cNvSpPr txBox="1"/>
          <p:nvPr/>
        </p:nvSpPr>
        <p:spPr>
          <a:xfrm>
            <a:off x="1782054" y="316041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.36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74" name="Google Shape;274;p18"/>
          <p:cNvSpPr/>
          <p:nvPr/>
        </p:nvSpPr>
        <p:spPr>
          <a:xfrm>
            <a:off x="2089070" y="3215985"/>
            <a:ext cx="192000" cy="182700"/>
          </a:xfrm>
          <a:prstGeom prst="ellipse">
            <a:avLst/>
          </a:prstGeom>
          <a:solidFill>
            <a:srgbClr val="E4D5C0"/>
          </a:solidFill>
          <a:ln w="9525" cap="flat" cmpd="sng">
            <a:solidFill>
              <a:srgbClr val="E4D5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18"/>
          <p:cNvSpPr txBox="1"/>
          <p:nvPr/>
        </p:nvSpPr>
        <p:spPr>
          <a:xfrm>
            <a:off x="2037385" y="316041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.42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76" name="Google Shape;276;p18"/>
          <p:cNvSpPr/>
          <p:nvPr/>
        </p:nvSpPr>
        <p:spPr>
          <a:xfrm>
            <a:off x="349800" y="4022150"/>
            <a:ext cx="675900" cy="2037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18"/>
          <p:cNvSpPr txBox="1"/>
          <p:nvPr/>
        </p:nvSpPr>
        <p:spPr>
          <a:xfrm>
            <a:off x="389879" y="3962450"/>
            <a:ext cx="620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1 295 ₽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78" name="Google Shape;278;p18"/>
          <p:cNvSpPr/>
          <p:nvPr/>
        </p:nvSpPr>
        <p:spPr>
          <a:xfrm>
            <a:off x="349798" y="3699050"/>
            <a:ext cx="830400" cy="203700"/>
          </a:xfrm>
          <a:prstGeom prst="roundRect">
            <a:avLst>
              <a:gd name="adj" fmla="val 50000"/>
            </a:avLst>
          </a:prstGeom>
          <a:solidFill>
            <a:srgbClr val="03A9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8"/>
          <p:cNvSpPr txBox="1"/>
          <p:nvPr/>
        </p:nvSpPr>
        <p:spPr>
          <a:xfrm>
            <a:off x="384897" y="3622155"/>
            <a:ext cx="830400" cy="37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 заказ</a:t>
            </a:r>
            <a:endParaRPr sz="9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80" name="Google Shape;280;p18" title="Th_logo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541925" y="328317"/>
            <a:ext cx="257650" cy="24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18" title="03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643988" y="1884472"/>
            <a:ext cx="192000" cy="2011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286;p19"/>
          <p:cNvGrpSpPr/>
          <p:nvPr/>
        </p:nvGrpSpPr>
        <p:grpSpPr>
          <a:xfrm>
            <a:off x="-112200" y="-128523"/>
            <a:ext cx="9365725" cy="5380098"/>
            <a:chOff x="-112200" y="-128523"/>
            <a:chExt cx="9365725" cy="5380098"/>
          </a:xfrm>
        </p:grpSpPr>
        <p:sp>
          <p:nvSpPr>
            <p:cNvPr id="287" name="Google Shape;287;p19"/>
            <p:cNvSpPr/>
            <p:nvPr/>
          </p:nvSpPr>
          <p:spPr>
            <a:xfrm>
              <a:off x="9061525" y="-115125"/>
              <a:ext cx="192000" cy="5366700"/>
            </a:xfrm>
            <a:prstGeom prst="rect">
              <a:avLst/>
            </a:prstGeom>
            <a:solidFill>
              <a:srgbClr val="BDE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9"/>
            <p:cNvSpPr/>
            <p:nvPr/>
          </p:nvSpPr>
          <p:spPr>
            <a:xfrm rot="-5400000" flipH="1">
              <a:off x="4465275" y="-4614723"/>
              <a:ext cx="192000" cy="9164400"/>
            </a:xfrm>
            <a:prstGeom prst="rect">
              <a:avLst/>
            </a:prstGeom>
            <a:solidFill>
              <a:srgbClr val="BDE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9"/>
            <p:cNvSpPr/>
            <p:nvPr/>
          </p:nvSpPr>
          <p:spPr>
            <a:xfrm>
              <a:off x="-112200" y="-115125"/>
              <a:ext cx="192000" cy="5366700"/>
            </a:xfrm>
            <a:prstGeom prst="rect">
              <a:avLst/>
            </a:prstGeom>
            <a:solidFill>
              <a:srgbClr val="BDE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0" name="Google Shape;290;p19" title="AMSTERDAM-WOM.jpg"/>
          <p:cNvPicPr preferRelativeResize="0"/>
          <p:nvPr/>
        </p:nvPicPr>
        <p:blipFill rotWithShape="1">
          <a:blip r:embed="rId3">
            <a:alphaModFix/>
          </a:blip>
          <a:srcRect t="10757" b="9795"/>
          <a:stretch/>
        </p:blipFill>
        <p:spPr>
          <a:xfrm>
            <a:off x="6273228" y="2768625"/>
            <a:ext cx="2198273" cy="1746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19" title="image - 2025-06-23T165752.808.png"/>
          <p:cNvPicPr preferRelativeResize="0"/>
          <p:nvPr/>
        </p:nvPicPr>
        <p:blipFill rotWithShape="1">
          <a:blip r:embed="rId4">
            <a:alphaModFix/>
          </a:blip>
          <a:srcRect l="12182" t="12058" r="19220" b="4489"/>
          <a:stretch/>
        </p:blipFill>
        <p:spPr>
          <a:xfrm>
            <a:off x="4045850" y="2621650"/>
            <a:ext cx="2277898" cy="2189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19" title="image - 2025-06-19T171320.775.png"/>
          <p:cNvPicPr preferRelativeResize="0"/>
          <p:nvPr/>
        </p:nvPicPr>
        <p:blipFill rotWithShape="1">
          <a:blip r:embed="rId5">
            <a:alphaModFix/>
          </a:blip>
          <a:srcRect l="16933" t="1963" r="16634" b="17559"/>
          <a:stretch/>
        </p:blipFill>
        <p:spPr>
          <a:xfrm>
            <a:off x="4045850" y="335650"/>
            <a:ext cx="2277898" cy="2180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19" title="70f07a05-5614-11ee-9641-00155da68a11.jpg"/>
          <p:cNvPicPr preferRelativeResize="0"/>
          <p:nvPr/>
        </p:nvPicPr>
        <p:blipFill rotWithShape="1">
          <a:blip r:embed="rId6">
            <a:alphaModFix/>
          </a:blip>
          <a:srcRect l="7657" r="6490"/>
          <a:stretch/>
        </p:blipFill>
        <p:spPr>
          <a:xfrm>
            <a:off x="6552350" y="578650"/>
            <a:ext cx="1582081" cy="1842750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19"/>
          <p:cNvSpPr/>
          <p:nvPr/>
        </p:nvSpPr>
        <p:spPr>
          <a:xfrm>
            <a:off x="349800" y="2081793"/>
            <a:ext cx="675900" cy="2037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19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2BB1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9"/>
          <p:cNvSpPr/>
          <p:nvPr/>
        </p:nvSpPr>
        <p:spPr>
          <a:xfrm>
            <a:off x="349800" y="5091775"/>
            <a:ext cx="8444400" cy="110700"/>
          </a:xfrm>
          <a:prstGeom prst="roundRect">
            <a:avLst>
              <a:gd name="adj" fmla="val 50000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19"/>
          <p:cNvSpPr txBox="1"/>
          <p:nvPr/>
        </p:nvSpPr>
        <p:spPr>
          <a:xfrm>
            <a:off x="7828442" y="4835275"/>
            <a:ext cx="1049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 clothes            06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8" name="Google Shape;298;p19"/>
          <p:cNvSpPr txBox="1"/>
          <p:nvPr/>
        </p:nvSpPr>
        <p:spPr>
          <a:xfrm rot="-5400000">
            <a:off x="8710978" y="2394580"/>
            <a:ext cx="64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NEW</a:t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99" name="Google Shape;299;p19"/>
          <p:cNvSpPr txBox="1"/>
          <p:nvPr/>
        </p:nvSpPr>
        <p:spPr>
          <a:xfrm>
            <a:off x="269782" y="1674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Amsterdam 320</a:t>
            </a:r>
            <a:endParaRPr sz="22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00" name="Google Shape;300;p19"/>
          <p:cNvSpPr txBox="1"/>
          <p:nvPr/>
        </p:nvSpPr>
        <p:spPr>
          <a:xfrm>
            <a:off x="269782" y="665782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Толстовка мужская с капюшоном на молнии.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01" name="Google Shape;301;p19"/>
          <p:cNvSpPr txBox="1"/>
          <p:nvPr/>
        </p:nvSpPr>
        <p:spPr>
          <a:xfrm>
            <a:off x="261850" y="1600250"/>
            <a:ext cx="675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355002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02" name="Google Shape;302;p19"/>
          <p:cNvSpPr/>
          <p:nvPr/>
        </p:nvSpPr>
        <p:spPr>
          <a:xfrm>
            <a:off x="836228" y="1670017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19"/>
          <p:cNvSpPr txBox="1"/>
          <p:nvPr/>
        </p:nvSpPr>
        <p:spPr>
          <a:xfrm>
            <a:off x="779780" y="16144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.01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04" name="Google Shape;304;p19"/>
          <p:cNvSpPr/>
          <p:nvPr/>
        </p:nvSpPr>
        <p:spPr>
          <a:xfrm>
            <a:off x="1086796" y="1670017"/>
            <a:ext cx="192000" cy="182700"/>
          </a:xfrm>
          <a:prstGeom prst="ellipse">
            <a:avLst/>
          </a:prstGeom>
          <a:solidFill>
            <a:srgbClr val="E01431"/>
          </a:solidFill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19"/>
          <p:cNvSpPr txBox="1"/>
          <p:nvPr/>
        </p:nvSpPr>
        <p:spPr>
          <a:xfrm>
            <a:off x="1030348" y="16144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.08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06" name="Google Shape;306;p19"/>
          <p:cNvSpPr/>
          <p:nvPr/>
        </p:nvSpPr>
        <p:spPr>
          <a:xfrm>
            <a:off x="1337365" y="1670017"/>
            <a:ext cx="192000" cy="182700"/>
          </a:xfrm>
          <a:prstGeom prst="ellipse">
            <a:avLst/>
          </a:prstGeom>
          <a:solidFill>
            <a:srgbClr val="D5C2DE"/>
          </a:solidFill>
          <a:ln w="9525" cap="flat" cmpd="sng">
            <a:solidFill>
              <a:srgbClr val="D5C2D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19"/>
          <p:cNvSpPr txBox="1"/>
          <p:nvPr/>
        </p:nvSpPr>
        <p:spPr>
          <a:xfrm>
            <a:off x="1276154" y="16144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.20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08" name="Google Shape;308;p19"/>
          <p:cNvSpPr/>
          <p:nvPr/>
        </p:nvSpPr>
        <p:spPr>
          <a:xfrm>
            <a:off x="1587933" y="1670017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19"/>
          <p:cNvSpPr txBox="1"/>
          <p:nvPr/>
        </p:nvSpPr>
        <p:spPr>
          <a:xfrm>
            <a:off x="1531485" y="16144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10" name="Google Shape;310;p19"/>
          <p:cNvSpPr/>
          <p:nvPr/>
        </p:nvSpPr>
        <p:spPr>
          <a:xfrm>
            <a:off x="1838502" y="1670017"/>
            <a:ext cx="192000" cy="182700"/>
          </a:xfrm>
          <a:prstGeom prst="ellipse">
            <a:avLst/>
          </a:prstGeom>
          <a:solidFill>
            <a:srgbClr val="CCCCCC"/>
          </a:solidFill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9"/>
          <p:cNvSpPr txBox="1"/>
          <p:nvPr/>
        </p:nvSpPr>
        <p:spPr>
          <a:xfrm>
            <a:off x="1777291" y="16144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12" name="Google Shape;312;p19"/>
          <p:cNvSpPr/>
          <p:nvPr/>
        </p:nvSpPr>
        <p:spPr>
          <a:xfrm>
            <a:off x="2089070" y="1670017"/>
            <a:ext cx="192000" cy="182700"/>
          </a:xfrm>
          <a:prstGeom prst="ellipse">
            <a:avLst/>
          </a:prstGeom>
          <a:solidFill>
            <a:srgbClr val="222224"/>
          </a:solidFill>
          <a:ln w="9525" cap="flat" cmpd="sng">
            <a:solidFill>
              <a:srgbClr val="2222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19"/>
          <p:cNvSpPr txBox="1"/>
          <p:nvPr/>
        </p:nvSpPr>
        <p:spPr>
          <a:xfrm>
            <a:off x="2042147" y="16144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14" name="Google Shape;314;p19"/>
          <p:cNvSpPr/>
          <p:nvPr/>
        </p:nvSpPr>
        <p:spPr>
          <a:xfrm>
            <a:off x="2339639" y="1670017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19"/>
          <p:cNvSpPr txBox="1"/>
          <p:nvPr/>
        </p:nvSpPr>
        <p:spPr>
          <a:xfrm>
            <a:off x="2292716" y="16144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.37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16" name="Google Shape;316;p19"/>
          <p:cNvSpPr txBox="1"/>
          <p:nvPr/>
        </p:nvSpPr>
        <p:spPr>
          <a:xfrm>
            <a:off x="411527" y="2022100"/>
            <a:ext cx="5871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3 123 ₽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17" name="Google Shape;317;p19"/>
          <p:cNvSpPr/>
          <p:nvPr/>
        </p:nvSpPr>
        <p:spPr>
          <a:xfrm>
            <a:off x="8139870" y="2122548"/>
            <a:ext cx="192000" cy="182700"/>
          </a:xfrm>
          <a:prstGeom prst="ellipse">
            <a:avLst/>
          </a:prstGeom>
          <a:solidFill>
            <a:srgbClr val="CCCCCC"/>
          </a:solidFill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19"/>
          <p:cNvSpPr txBox="1"/>
          <p:nvPr/>
        </p:nvSpPr>
        <p:spPr>
          <a:xfrm>
            <a:off x="8088185" y="206698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19" name="Google Shape;319;p19"/>
          <p:cNvSpPr txBox="1"/>
          <p:nvPr/>
        </p:nvSpPr>
        <p:spPr>
          <a:xfrm>
            <a:off x="247650" y="1029825"/>
            <a:ext cx="39822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Кардный хлопок 100%, полиэстер 50% ,плотность 320 г/м2.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Футер трехниточный.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0" name="Google Shape;320;p19"/>
          <p:cNvSpPr/>
          <p:nvPr/>
        </p:nvSpPr>
        <p:spPr>
          <a:xfrm>
            <a:off x="349800" y="4605465"/>
            <a:ext cx="675900" cy="2037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19"/>
          <p:cNvSpPr txBox="1"/>
          <p:nvPr/>
        </p:nvSpPr>
        <p:spPr>
          <a:xfrm>
            <a:off x="269774" y="2507525"/>
            <a:ext cx="32553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Amsterdam women</a:t>
            </a:r>
            <a:endParaRPr sz="22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22" name="Google Shape;322;p19"/>
          <p:cNvSpPr txBox="1"/>
          <p:nvPr/>
        </p:nvSpPr>
        <p:spPr>
          <a:xfrm>
            <a:off x="269782" y="2980160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Толстовка: женская с капюшоном на молнии.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23" name="Google Shape;323;p19"/>
          <p:cNvSpPr txBox="1"/>
          <p:nvPr/>
        </p:nvSpPr>
        <p:spPr>
          <a:xfrm>
            <a:off x="261850" y="3895325"/>
            <a:ext cx="618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355003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24" name="Google Shape;324;p19"/>
          <p:cNvSpPr txBox="1"/>
          <p:nvPr/>
        </p:nvSpPr>
        <p:spPr>
          <a:xfrm>
            <a:off x="373682" y="4545775"/>
            <a:ext cx="6438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3 123 ₽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25" name="Google Shape;325;p19"/>
          <p:cNvSpPr txBox="1"/>
          <p:nvPr/>
        </p:nvSpPr>
        <p:spPr>
          <a:xfrm>
            <a:off x="247650" y="3324896"/>
            <a:ext cx="39822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Кардный хлопок 50%, полиэстер 50% ,плотность 320 г/м2.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Футер трехниточный.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6" name="Google Shape;326;p19"/>
          <p:cNvSpPr/>
          <p:nvPr/>
        </p:nvSpPr>
        <p:spPr>
          <a:xfrm>
            <a:off x="836228" y="3956017"/>
            <a:ext cx="192000" cy="182700"/>
          </a:xfrm>
          <a:prstGeom prst="ellipse">
            <a:avLst/>
          </a:prstGeom>
          <a:solidFill>
            <a:srgbClr val="BABCC6"/>
          </a:solidFill>
          <a:ln w="9525" cap="flat" cmpd="sng">
            <a:solidFill>
              <a:srgbClr val="BABCC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19"/>
          <p:cNvSpPr txBox="1"/>
          <p:nvPr/>
        </p:nvSpPr>
        <p:spPr>
          <a:xfrm>
            <a:off x="779780" y="39004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28" name="Google Shape;328;p19"/>
          <p:cNvSpPr/>
          <p:nvPr/>
        </p:nvSpPr>
        <p:spPr>
          <a:xfrm>
            <a:off x="1086796" y="3956017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9"/>
          <p:cNvSpPr txBox="1"/>
          <p:nvPr/>
        </p:nvSpPr>
        <p:spPr>
          <a:xfrm>
            <a:off x="1030348" y="39004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30" name="Google Shape;330;p19"/>
          <p:cNvSpPr/>
          <p:nvPr/>
        </p:nvSpPr>
        <p:spPr>
          <a:xfrm>
            <a:off x="8139870" y="4332348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19"/>
          <p:cNvSpPr txBox="1"/>
          <p:nvPr/>
        </p:nvSpPr>
        <p:spPr>
          <a:xfrm>
            <a:off x="8088185" y="427678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32" name="Google Shape;332;p19" title="Th_logo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541925" y="328317"/>
            <a:ext cx="257650" cy="24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19" title="05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245200" y="3509493"/>
            <a:ext cx="167075" cy="19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19" title="05_1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297847" y="1383075"/>
            <a:ext cx="162128" cy="198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Google Shape;339;p20" title="image - 2025-06-24T112738.248.png"/>
          <p:cNvPicPr preferRelativeResize="0"/>
          <p:nvPr/>
        </p:nvPicPr>
        <p:blipFill rotWithShape="1">
          <a:blip r:embed="rId3">
            <a:alphaModFix/>
          </a:blip>
          <a:srcRect l="19855" t="19250" r="8516" b="11353"/>
          <a:stretch/>
        </p:blipFill>
        <p:spPr>
          <a:xfrm>
            <a:off x="4039625" y="334425"/>
            <a:ext cx="2286450" cy="447862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0" name="Google Shape;340;p20"/>
          <p:cNvGrpSpPr/>
          <p:nvPr/>
        </p:nvGrpSpPr>
        <p:grpSpPr>
          <a:xfrm>
            <a:off x="-112200" y="-128523"/>
            <a:ext cx="9365725" cy="5380098"/>
            <a:chOff x="-112200" y="-128523"/>
            <a:chExt cx="9365725" cy="5380098"/>
          </a:xfrm>
        </p:grpSpPr>
        <p:sp>
          <p:nvSpPr>
            <p:cNvPr id="341" name="Google Shape;341;p20"/>
            <p:cNvSpPr/>
            <p:nvPr/>
          </p:nvSpPr>
          <p:spPr>
            <a:xfrm>
              <a:off x="9061525" y="-115125"/>
              <a:ext cx="192000" cy="5366700"/>
            </a:xfrm>
            <a:prstGeom prst="rect">
              <a:avLst/>
            </a:prstGeom>
            <a:solidFill>
              <a:srgbClr val="BDE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0"/>
            <p:cNvSpPr/>
            <p:nvPr/>
          </p:nvSpPr>
          <p:spPr>
            <a:xfrm rot="-5400000" flipH="1">
              <a:off x="4465275" y="-4614723"/>
              <a:ext cx="192000" cy="9164400"/>
            </a:xfrm>
            <a:prstGeom prst="rect">
              <a:avLst/>
            </a:prstGeom>
            <a:solidFill>
              <a:srgbClr val="BDE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0"/>
            <p:cNvSpPr/>
            <p:nvPr/>
          </p:nvSpPr>
          <p:spPr>
            <a:xfrm>
              <a:off x="-112200" y="-115125"/>
              <a:ext cx="192000" cy="5366700"/>
            </a:xfrm>
            <a:prstGeom prst="rect">
              <a:avLst/>
            </a:prstGeom>
            <a:solidFill>
              <a:srgbClr val="BDE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44" name="Google Shape;344;p20" title="THC-PHOENIX (2).jpg"/>
          <p:cNvPicPr preferRelativeResize="0"/>
          <p:nvPr/>
        </p:nvPicPr>
        <p:blipFill rotWithShape="1">
          <a:blip r:embed="rId4">
            <a:alphaModFix/>
          </a:blip>
          <a:srcRect l="28925" t="4304" r="28178" b="4295"/>
          <a:stretch/>
        </p:blipFill>
        <p:spPr>
          <a:xfrm>
            <a:off x="7005297" y="2557300"/>
            <a:ext cx="1001775" cy="213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20" title="THC-PHOENIX (1).jpg"/>
          <p:cNvPicPr preferRelativeResize="0"/>
          <p:nvPr/>
        </p:nvPicPr>
        <p:blipFill rotWithShape="1">
          <a:blip r:embed="rId5">
            <a:alphaModFix/>
          </a:blip>
          <a:srcRect l="18259" t="9128" r="17805" b="9656"/>
          <a:stretch/>
        </p:blipFill>
        <p:spPr>
          <a:xfrm>
            <a:off x="6758983" y="656199"/>
            <a:ext cx="1298143" cy="1649050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20"/>
          <p:cNvSpPr/>
          <p:nvPr/>
        </p:nvSpPr>
        <p:spPr>
          <a:xfrm>
            <a:off x="349800" y="3700136"/>
            <a:ext cx="675900" cy="2037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20"/>
          <p:cNvSpPr txBox="1"/>
          <p:nvPr/>
        </p:nvSpPr>
        <p:spPr>
          <a:xfrm>
            <a:off x="269782" y="1674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Phoenix 320</a:t>
            </a:r>
            <a:endParaRPr sz="22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48" name="Google Shape;348;p20"/>
          <p:cNvSpPr txBox="1"/>
          <p:nvPr/>
        </p:nvSpPr>
        <p:spPr>
          <a:xfrm>
            <a:off x="269782" y="665782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Толстовка унисекс с капюшоном.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49" name="Google Shape;349;p20"/>
          <p:cNvSpPr txBox="1"/>
          <p:nvPr/>
        </p:nvSpPr>
        <p:spPr>
          <a:xfrm>
            <a:off x="261850" y="2895650"/>
            <a:ext cx="579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355001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50" name="Google Shape;350;p20"/>
          <p:cNvSpPr/>
          <p:nvPr/>
        </p:nvSpPr>
        <p:spPr>
          <a:xfrm>
            <a:off x="836228" y="2965417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20"/>
          <p:cNvSpPr txBox="1"/>
          <p:nvPr/>
        </p:nvSpPr>
        <p:spPr>
          <a:xfrm>
            <a:off x="779780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.01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52" name="Google Shape;352;p20"/>
          <p:cNvSpPr/>
          <p:nvPr/>
        </p:nvSpPr>
        <p:spPr>
          <a:xfrm>
            <a:off x="1086796" y="2965417"/>
            <a:ext cx="192000" cy="182700"/>
          </a:xfrm>
          <a:prstGeom prst="ellipse">
            <a:avLst/>
          </a:prstGeom>
          <a:solidFill>
            <a:srgbClr val="04565F"/>
          </a:solidFill>
          <a:ln w="9525" cap="flat" cmpd="sng">
            <a:solidFill>
              <a:srgbClr val="04565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20"/>
          <p:cNvSpPr txBox="1"/>
          <p:nvPr/>
        </p:nvSpPr>
        <p:spPr>
          <a:xfrm>
            <a:off x="1030348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.02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54" name="Google Shape;354;p20"/>
          <p:cNvSpPr/>
          <p:nvPr/>
        </p:nvSpPr>
        <p:spPr>
          <a:xfrm>
            <a:off x="1337365" y="2965417"/>
            <a:ext cx="192000" cy="182700"/>
          </a:xfrm>
          <a:prstGeom prst="ellipse">
            <a:avLst/>
          </a:prstGeom>
          <a:solidFill>
            <a:srgbClr val="FFE75A"/>
          </a:solidFill>
          <a:ln w="9525" cap="flat" cmpd="sng">
            <a:solidFill>
              <a:srgbClr val="FFE7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20"/>
          <p:cNvSpPr txBox="1"/>
          <p:nvPr/>
        </p:nvSpPr>
        <p:spPr>
          <a:xfrm>
            <a:off x="1276154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.03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56" name="Google Shape;356;p20"/>
          <p:cNvSpPr/>
          <p:nvPr/>
        </p:nvSpPr>
        <p:spPr>
          <a:xfrm>
            <a:off x="1587933" y="2965417"/>
            <a:ext cx="192000" cy="182700"/>
          </a:xfrm>
          <a:prstGeom prst="ellipse">
            <a:avLst/>
          </a:prstGeom>
          <a:solidFill>
            <a:srgbClr val="FA8615"/>
          </a:solidFill>
          <a:ln w="9525" cap="flat" cmpd="sng">
            <a:solidFill>
              <a:srgbClr val="FA861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20"/>
          <p:cNvSpPr txBox="1"/>
          <p:nvPr/>
        </p:nvSpPr>
        <p:spPr>
          <a:xfrm>
            <a:off x="1531485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58" name="Google Shape;358;p20"/>
          <p:cNvSpPr/>
          <p:nvPr/>
        </p:nvSpPr>
        <p:spPr>
          <a:xfrm>
            <a:off x="1838502" y="2965417"/>
            <a:ext cx="192000" cy="182700"/>
          </a:xfrm>
          <a:prstGeom prst="ellipse">
            <a:avLst/>
          </a:prstGeom>
          <a:solidFill>
            <a:srgbClr val="E01431"/>
          </a:solidFill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20"/>
          <p:cNvSpPr txBox="1"/>
          <p:nvPr/>
        </p:nvSpPr>
        <p:spPr>
          <a:xfrm>
            <a:off x="1777291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.08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60" name="Google Shape;360;p20"/>
          <p:cNvSpPr/>
          <p:nvPr/>
        </p:nvSpPr>
        <p:spPr>
          <a:xfrm>
            <a:off x="2089070" y="2965417"/>
            <a:ext cx="192000" cy="182700"/>
          </a:xfrm>
          <a:prstGeom prst="ellipse">
            <a:avLst/>
          </a:prstGeom>
          <a:solidFill>
            <a:srgbClr val="C3878F"/>
          </a:solidFill>
          <a:ln w="9525" cap="flat" cmpd="sng">
            <a:solidFill>
              <a:srgbClr val="C387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20"/>
          <p:cNvSpPr txBox="1"/>
          <p:nvPr/>
        </p:nvSpPr>
        <p:spPr>
          <a:xfrm>
            <a:off x="2042147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.10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62" name="Google Shape;362;p20"/>
          <p:cNvSpPr/>
          <p:nvPr/>
        </p:nvSpPr>
        <p:spPr>
          <a:xfrm>
            <a:off x="2339639" y="2965417"/>
            <a:ext cx="192000" cy="182700"/>
          </a:xfrm>
          <a:prstGeom prst="ellipse">
            <a:avLst/>
          </a:prstGeom>
          <a:solidFill>
            <a:srgbClr val="C39C89"/>
          </a:solidFill>
          <a:ln w="9525" cap="flat" cmpd="sng">
            <a:solidFill>
              <a:srgbClr val="C39C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20"/>
          <p:cNvSpPr txBox="1"/>
          <p:nvPr/>
        </p:nvSpPr>
        <p:spPr>
          <a:xfrm>
            <a:off x="2292716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.12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64" name="Google Shape;364;p20"/>
          <p:cNvSpPr/>
          <p:nvPr/>
        </p:nvSpPr>
        <p:spPr>
          <a:xfrm>
            <a:off x="2590207" y="2965417"/>
            <a:ext cx="192000" cy="1827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20"/>
          <p:cNvSpPr/>
          <p:nvPr/>
        </p:nvSpPr>
        <p:spPr>
          <a:xfrm>
            <a:off x="2590207" y="2965417"/>
            <a:ext cx="192000" cy="182700"/>
          </a:xfrm>
          <a:prstGeom prst="ellipse">
            <a:avLst/>
          </a:prstGeom>
          <a:solidFill>
            <a:srgbClr val="A61831"/>
          </a:solidFill>
          <a:ln w="9525" cap="flat" cmpd="sng">
            <a:solidFill>
              <a:srgbClr val="A618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20"/>
          <p:cNvSpPr txBox="1"/>
          <p:nvPr/>
        </p:nvSpPr>
        <p:spPr>
          <a:xfrm>
            <a:off x="2543284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.13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67" name="Google Shape;367;p20"/>
          <p:cNvSpPr/>
          <p:nvPr/>
        </p:nvSpPr>
        <p:spPr>
          <a:xfrm>
            <a:off x="2840775" y="2965417"/>
            <a:ext cx="192000" cy="182700"/>
          </a:xfrm>
          <a:prstGeom prst="ellipse">
            <a:avLst/>
          </a:prstGeom>
          <a:solidFill>
            <a:srgbClr val="D5C2DE"/>
          </a:solidFill>
          <a:ln w="9525" cap="flat" cmpd="sng">
            <a:solidFill>
              <a:srgbClr val="D5C2D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20"/>
          <p:cNvSpPr txBox="1"/>
          <p:nvPr/>
        </p:nvSpPr>
        <p:spPr>
          <a:xfrm>
            <a:off x="2784327" y="2914613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.20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69" name="Google Shape;369;p20"/>
          <p:cNvSpPr/>
          <p:nvPr/>
        </p:nvSpPr>
        <p:spPr>
          <a:xfrm>
            <a:off x="3091344" y="2965417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20"/>
          <p:cNvSpPr txBox="1"/>
          <p:nvPr/>
        </p:nvSpPr>
        <p:spPr>
          <a:xfrm>
            <a:off x="3034896" y="29098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1" name="Google Shape;371;p20"/>
          <p:cNvSpPr/>
          <p:nvPr/>
        </p:nvSpPr>
        <p:spPr>
          <a:xfrm>
            <a:off x="836228" y="3215985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20"/>
          <p:cNvSpPr txBox="1"/>
          <p:nvPr/>
        </p:nvSpPr>
        <p:spPr>
          <a:xfrm>
            <a:off x="779780" y="316041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.26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3" name="Google Shape;373;p20"/>
          <p:cNvSpPr/>
          <p:nvPr/>
        </p:nvSpPr>
        <p:spPr>
          <a:xfrm>
            <a:off x="1086796" y="3215985"/>
            <a:ext cx="192000" cy="182700"/>
          </a:xfrm>
          <a:prstGeom prst="ellipse">
            <a:avLst/>
          </a:prstGeom>
          <a:solidFill>
            <a:srgbClr val="BABCC6"/>
          </a:solidFill>
          <a:ln w="9525" cap="flat" cmpd="sng">
            <a:solidFill>
              <a:srgbClr val="BABCC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20"/>
          <p:cNvSpPr txBox="1"/>
          <p:nvPr/>
        </p:nvSpPr>
        <p:spPr>
          <a:xfrm>
            <a:off x="1025586" y="316041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5" name="Google Shape;375;p20"/>
          <p:cNvSpPr/>
          <p:nvPr/>
        </p:nvSpPr>
        <p:spPr>
          <a:xfrm>
            <a:off x="1337365" y="3215985"/>
            <a:ext cx="192000" cy="182700"/>
          </a:xfrm>
          <a:prstGeom prst="ellipse">
            <a:avLst/>
          </a:prstGeom>
          <a:solidFill>
            <a:srgbClr val="7B7B6E"/>
          </a:solidFill>
          <a:ln w="9525" cap="flat" cmpd="sng">
            <a:solidFill>
              <a:srgbClr val="7B7B6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20"/>
          <p:cNvSpPr txBox="1"/>
          <p:nvPr/>
        </p:nvSpPr>
        <p:spPr>
          <a:xfrm>
            <a:off x="1290442" y="316041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.30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7" name="Google Shape;377;p20"/>
          <p:cNvSpPr/>
          <p:nvPr/>
        </p:nvSpPr>
        <p:spPr>
          <a:xfrm>
            <a:off x="1587933" y="3215985"/>
            <a:ext cx="192000" cy="182700"/>
          </a:xfrm>
          <a:prstGeom prst="ellipse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20"/>
          <p:cNvSpPr txBox="1"/>
          <p:nvPr/>
        </p:nvSpPr>
        <p:spPr>
          <a:xfrm>
            <a:off x="1536248" y="316041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9" name="Google Shape;379;p20"/>
          <p:cNvSpPr/>
          <p:nvPr/>
        </p:nvSpPr>
        <p:spPr>
          <a:xfrm>
            <a:off x="1838502" y="3215985"/>
            <a:ext cx="192000" cy="182700"/>
          </a:xfrm>
          <a:prstGeom prst="ellipse">
            <a:avLst/>
          </a:prstGeom>
          <a:solidFill>
            <a:srgbClr val="BEC2B4"/>
          </a:solidFill>
          <a:ln w="9525" cap="flat" cmpd="sng">
            <a:solidFill>
              <a:srgbClr val="BEC2B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20"/>
          <p:cNvSpPr txBox="1"/>
          <p:nvPr/>
        </p:nvSpPr>
        <p:spPr>
          <a:xfrm>
            <a:off x="1782054" y="316041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.36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81" name="Google Shape;381;p20"/>
          <p:cNvSpPr/>
          <p:nvPr/>
        </p:nvSpPr>
        <p:spPr>
          <a:xfrm>
            <a:off x="2089070" y="3215985"/>
            <a:ext cx="192000" cy="182700"/>
          </a:xfrm>
          <a:prstGeom prst="ellipse">
            <a:avLst/>
          </a:prstGeom>
          <a:solidFill>
            <a:srgbClr val="E4D5C0"/>
          </a:solidFill>
          <a:ln w="9525" cap="flat" cmpd="sng">
            <a:solidFill>
              <a:srgbClr val="E4D5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20"/>
          <p:cNvSpPr txBox="1"/>
          <p:nvPr/>
        </p:nvSpPr>
        <p:spPr>
          <a:xfrm>
            <a:off x="2037385" y="3160419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.42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83" name="Google Shape;383;p20"/>
          <p:cNvSpPr txBox="1"/>
          <p:nvPr/>
        </p:nvSpPr>
        <p:spPr>
          <a:xfrm>
            <a:off x="366925" y="3640425"/>
            <a:ext cx="675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2 548 ₽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84" name="Google Shape;384;p20"/>
          <p:cNvSpPr txBox="1"/>
          <p:nvPr/>
        </p:nvSpPr>
        <p:spPr>
          <a:xfrm>
            <a:off x="247650" y="1029825"/>
            <a:ext cx="39822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Кардный хлопок 100%, полиэстер 50% ,плотность 320 г/м2.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Футер трехниточный.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Манжеты обработана рибом 1х1.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Карман-кенгуру.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Капюшон с отверстиями и кулиской в тон изделия.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Внутренняя сторона с начесом.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5" name="Google Shape;385;p20"/>
          <p:cNvSpPr/>
          <p:nvPr/>
        </p:nvSpPr>
        <p:spPr>
          <a:xfrm>
            <a:off x="8148011" y="2122548"/>
            <a:ext cx="192000" cy="182700"/>
          </a:xfrm>
          <a:prstGeom prst="ellipse">
            <a:avLst/>
          </a:prstGeom>
          <a:solidFill>
            <a:srgbClr val="E4D5C0"/>
          </a:solidFill>
          <a:ln w="9525" cap="flat" cmpd="sng">
            <a:solidFill>
              <a:srgbClr val="E4D5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20"/>
          <p:cNvSpPr txBox="1"/>
          <p:nvPr/>
        </p:nvSpPr>
        <p:spPr>
          <a:xfrm>
            <a:off x="8096326" y="206698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.42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87" name="Google Shape;387;p20"/>
          <p:cNvSpPr/>
          <p:nvPr/>
        </p:nvSpPr>
        <p:spPr>
          <a:xfrm>
            <a:off x="349800" y="5091775"/>
            <a:ext cx="8444400" cy="110700"/>
          </a:xfrm>
          <a:prstGeom prst="roundRect">
            <a:avLst>
              <a:gd name="adj" fmla="val 50000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20"/>
          <p:cNvSpPr txBox="1"/>
          <p:nvPr/>
        </p:nvSpPr>
        <p:spPr>
          <a:xfrm>
            <a:off x="7828442" y="4835275"/>
            <a:ext cx="1049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 clothes            07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9" name="Google Shape;389;p20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2BB1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20"/>
          <p:cNvSpPr txBox="1"/>
          <p:nvPr/>
        </p:nvSpPr>
        <p:spPr>
          <a:xfrm rot="-5400000">
            <a:off x="8710978" y="2394580"/>
            <a:ext cx="64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NEW</a:t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391" name="Google Shape;391;p20" title="Th_logo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541925" y="328317"/>
            <a:ext cx="257650" cy="24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Google Shape;396;p21" title="01_Harbor.png"/>
          <p:cNvPicPr preferRelativeResize="0"/>
          <p:nvPr/>
        </p:nvPicPr>
        <p:blipFill rotWithShape="1">
          <a:blip r:embed="rId3">
            <a:alphaModFix/>
          </a:blip>
          <a:srcRect l="18092" r="5308"/>
          <a:stretch/>
        </p:blipFill>
        <p:spPr>
          <a:xfrm>
            <a:off x="4039625" y="332550"/>
            <a:ext cx="2286450" cy="4478623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21"/>
          <p:cNvSpPr/>
          <p:nvPr/>
        </p:nvSpPr>
        <p:spPr>
          <a:xfrm>
            <a:off x="9061525" y="-115125"/>
            <a:ext cx="192000" cy="5366700"/>
          </a:xfrm>
          <a:prstGeom prst="rect">
            <a:avLst/>
          </a:prstGeom>
          <a:solidFill>
            <a:srgbClr val="BDE3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21"/>
          <p:cNvSpPr/>
          <p:nvPr/>
        </p:nvSpPr>
        <p:spPr>
          <a:xfrm rot="-5400000" flipH="1">
            <a:off x="4465275" y="-4614723"/>
            <a:ext cx="192000" cy="9164400"/>
          </a:xfrm>
          <a:prstGeom prst="rect">
            <a:avLst/>
          </a:prstGeom>
          <a:solidFill>
            <a:srgbClr val="BDE3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99" name="Google Shape;399;p21" title="ed199d5f-d8af-11ef-967d-00155d41c408_2_HARBOR-n1.jpg"/>
          <p:cNvPicPr preferRelativeResize="0"/>
          <p:nvPr/>
        </p:nvPicPr>
        <p:blipFill rotWithShape="1">
          <a:blip r:embed="rId4">
            <a:alphaModFix/>
          </a:blip>
          <a:srcRect l="23429" r="27401"/>
          <a:stretch/>
        </p:blipFill>
        <p:spPr>
          <a:xfrm>
            <a:off x="6901407" y="2507325"/>
            <a:ext cx="1124718" cy="228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21" title="ed199d5f-d8af-11ef-967d-00155d41c408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74096" y="530825"/>
            <a:ext cx="1882875" cy="1882875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21"/>
          <p:cNvSpPr/>
          <p:nvPr/>
        </p:nvSpPr>
        <p:spPr>
          <a:xfrm>
            <a:off x="349800" y="3852536"/>
            <a:ext cx="675900" cy="2037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21"/>
          <p:cNvSpPr txBox="1"/>
          <p:nvPr/>
        </p:nvSpPr>
        <p:spPr>
          <a:xfrm>
            <a:off x="269782" y="1674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Harbor 280</a:t>
            </a:r>
            <a:endParaRPr sz="22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03" name="Google Shape;403;p21"/>
          <p:cNvSpPr txBox="1"/>
          <p:nvPr/>
        </p:nvSpPr>
        <p:spPr>
          <a:xfrm>
            <a:off x="269782" y="665782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Толстовка унисекс с капюшоном.</a:t>
            </a:r>
            <a:endParaRPr sz="9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04" name="Google Shape;404;p21"/>
          <p:cNvSpPr txBox="1"/>
          <p:nvPr/>
        </p:nvSpPr>
        <p:spPr>
          <a:xfrm>
            <a:off x="261850" y="3048050"/>
            <a:ext cx="579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351195</a:t>
            </a:r>
            <a:endParaRPr sz="9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05" name="Google Shape;405;p21"/>
          <p:cNvSpPr/>
          <p:nvPr/>
        </p:nvSpPr>
        <p:spPr>
          <a:xfrm>
            <a:off x="836228" y="3117817"/>
            <a:ext cx="192000" cy="182700"/>
          </a:xfrm>
          <a:prstGeom prst="ellipse">
            <a:avLst/>
          </a:prstGeom>
          <a:solidFill>
            <a:schemeClr val="lt1"/>
          </a:solidFill>
          <a:ln w="9525" cap="flat" cmpd="sng">
            <a:solidFill>
              <a:srgbClr val="DBDFE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21"/>
          <p:cNvSpPr txBox="1"/>
          <p:nvPr/>
        </p:nvSpPr>
        <p:spPr>
          <a:xfrm>
            <a:off x="779780" y="30622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.01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1086796" y="3117817"/>
            <a:ext cx="192000" cy="182700"/>
          </a:xfrm>
          <a:prstGeom prst="ellipse">
            <a:avLst/>
          </a:prstGeom>
          <a:solidFill>
            <a:srgbClr val="E01431"/>
          </a:solidFill>
          <a:ln w="9525" cap="flat" cmpd="sng">
            <a:solidFill>
              <a:srgbClr val="E014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21"/>
          <p:cNvSpPr txBox="1"/>
          <p:nvPr/>
        </p:nvSpPr>
        <p:spPr>
          <a:xfrm>
            <a:off x="1030348" y="30622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.08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09" name="Google Shape;409;p21"/>
          <p:cNvSpPr/>
          <p:nvPr/>
        </p:nvSpPr>
        <p:spPr>
          <a:xfrm>
            <a:off x="1337365" y="3117817"/>
            <a:ext cx="192000" cy="182700"/>
          </a:xfrm>
          <a:prstGeom prst="ellipse">
            <a:avLst/>
          </a:prstGeom>
          <a:solidFill>
            <a:srgbClr val="1A4095"/>
          </a:solidFill>
          <a:ln w="9525" cap="flat" cmpd="sng">
            <a:solidFill>
              <a:srgbClr val="1A409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21"/>
          <p:cNvSpPr txBox="1"/>
          <p:nvPr/>
        </p:nvSpPr>
        <p:spPr>
          <a:xfrm>
            <a:off x="1285679" y="30622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11" name="Google Shape;411;p21"/>
          <p:cNvSpPr/>
          <p:nvPr/>
        </p:nvSpPr>
        <p:spPr>
          <a:xfrm>
            <a:off x="1587933" y="3117817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21"/>
          <p:cNvSpPr txBox="1"/>
          <p:nvPr/>
        </p:nvSpPr>
        <p:spPr>
          <a:xfrm>
            <a:off x="1531485" y="30622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.26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13" name="Google Shape;413;p21"/>
          <p:cNvSpPr/>
          <p:nvPr/>
        </p:nvSpPr>
        <p:spPr>
          <a:xfrm>
            <a:off x="1838502" y="3117817"/>
            <a:ext cx="192000" cy="182700"/>
          </a:xfrm>
          <a:prstGeom prst="ellipse">
            <a:avLst/>
          </a:prstGeom>
          <a:solidFill>
            <a:srgbClr val="B0B2BD"/>
          </a:solidFill>
          <a:ln w="9525" cap="flat" cmpd="sng">
            <a:solidFill>
              <a:srgbClr val="B0B2B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21"/>
          <p:cNvSpPr txBox="1"/>
          <p:nvPr/>
        </p:nvSpPr>
        <p:spPr>
          <a:xfrm>
            <a:off x="1786816" y="30622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.29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15" name="Google Shape;415;p21"/>
          <p:cNvSpPr/>
          <p:nvPr/>
        </p:nvSpPr>
        <p:spPr>
          <a:xfrm>
            <a:off x="2089070" y="3117817"/>
            <a:ext cx="192000" cy="182700"/>
          </a:xfrm>
          <a:prstGeom prst="ellipse">
            <a:avLst/>
          </a:prstGeom>
          <a:solidFill>
            <a:srgbClr val="222224"/>
          </a:solidFill>
          <a:ln w="9525" cap="flat" cmpd="sng">
            <a:solidFill>
              <a:srgbClr val="2222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21"/>
          <p:cNvSpPr txBox="1"/>
          <p:nvPr/>
        </p:nvSpPr>
        <p:spPr>
          <a:xfrm>
            <a:off x="2037385" y="3062250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.35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17" name="Google Shape;417;p21"/>
          <p:cNvSpPr txBox="1"/>
          <p:nvPr/>
        </p:nvSpPr>
        <p:spPr>
          <a:xfrm>
            <a:off x="366925" y="3792825"/>
            <a:ext cx="675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2 985 ₽</a:t>
            </a:r>
            <a:endParaRPr sz="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18" name="Google Shape;418;p21"/>
          <p:cNvSpPr txBox="1"/>
          <p:nvPr/>
        </p:nvSpPr>
        <p:spPr>
          <a:xfrm>
            <a:off x="247650" y="1182225"/>
            <a:ext cx="39822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Кардный хлопок 80%, полиэстер 20% ,плотность 280 г/м2.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Футер трехниточный. 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Рукава и низ изделия обработаны рибом 1х1.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 боковых кармана.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Энзимная обработка для придания изделию мягкости.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Скрытая молния с пуллером.</a:t>
            </a:r>
            <a:endParaRPr sz="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9" name="Google Shape;419;p21"/>
          <p:cNvSpPr/>
          <p:nvPr/>
        </p:nvSpPr>
        <p:spPr>
          <a:xfrm>
            <a:off x="8148011" y="2122548"/>
            <a:ext cx="192000" cy="182700"/>
          </a:xfrm>
          <a:prstGeom prst="ellipse">
            <a:avLst/>
          </a:prstGeom>
          <a:solidFill>
            <a:srgbClr val="121938"/>
          </a:solidFill>
          <a:ln w="9525" cap="flat" cmpd="sng">
            <a:solidFill>
              <a:srgbClr val="1219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21"/>
          <p:cNvSpPr txBox="1"/>
          <p:nvPr/>
        </p:nvSpPr>
        <p:spPr>
          <a:xfrm>
            <a:off x="8096326" y="2066981"/>
            <a:ext cx="362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.26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21" name="Google Shape;421;p21"/>
          <p:cNvSpPr/>
          <p:nvPr/>
        </p:nvSpPr>
        <p:spPr>
          <a:xfrm>
            <a:off x="349800" y="5091775"/>
            <a:ext cx="8444400" cy="110700"/>
          </a:xfrm>
          <a:prstGeom prst="roundRect">
            <a:avLst>
              <a:gd name="adj" fmla="val 50000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21"/>
          <p:cNvSpPr txBox="1"/>
          <p:nvPr/>
        </p:nvSpPr>
        <p:spPr>
          <a:xfrm>
            <a:off x="7828442" y="4835275"/>
            <a:ext cx="1049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 clothes            08</a:t>
            </a: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3" name="Google Shape;423;p21"/>
          <p:cNvSpPr/>
          <p:nvPr/>
        </p:nvSpPr>
        <p:spPr>
          <a:xfrm>
            <a:off x="8929702" y="1409100"/>
            <a:ext cx="293400" cy="2325300"/>
          </a:xfrm>
          <a:prstGeom prst="roundRect">
            <a:avLst>
              <a:gd name="adj" fmla="val 16667"/>
            </a:avLst>
          </a:prstGeom>
          <a:solidFill>
            <a:srgbClr val="2BB1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21"/>
          <p:cNvSpPr txBox="1"/>
          <p:nvPr/>
        </p:nvSpPr>
        <p:spPr>
          <a:xfrm rot="-5400000">
            <a:off x="8710978" y="2394580"/>
            <a:ext cx="64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NEW</a:t>
            </a:r>
            <a:endParaRPr sz="12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425" name="Google Shape;425;p21" title="Th_logo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541925" y="328317"/>
            <a:ext cx="257650" cy="246275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21"/>
          <p:cNvSpPr/>
          <p:nvPr/>
        </p:nvSpPr>
        <p:spPr>
          <a:xfrm>
            <a:off x="-112200" y="-115125"/>
            <a:ext cx="192000" cy="5366700"/>
          </a:xfrm>
          <a:prstGeom prst="rect">
            <a:avLst/>
          </a:prstGeom>
          <a:solidFill>
            <a:srgbClr val="BDE3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27" name="Google Shape;427;p21" title="07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280635" y="2174291"/>
            <a:ext cx="257650" cy="375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1463</Words>
  <Application>Microsoft Office PowerPoint</Application>
  <PresentationFormat>Экран (16:9)</PresentationFormat>
  <Paragraphs>312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Montserrat</vt:lpstr>
      <vt:lpstr>Montserrat Medium</vt:lpstr>
      <vt:lpstr>Montserrat SemiBold</vt:lpstr>
      <vt:lpstr>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Натали</cp:lastModifiedBy>
  <cp:revision>1</cp:revision>
  <dcterms:modified xsi:type="dcterms:W3CDTF">2025-06-30T14:37:37Z</dcterms:modified>
</cp:coreProperties>
</file>