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Nunito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275">
          <p15:clr>
            <a:srgbClr val="747775"/>
          </p15:clr>
        </p15:guide>
        <p15:guide id="2" pos="118">
          <p15:clr>
            <a:srgbClr val="747775"/>
          </p15:clr>
        </p15:guide>
        <p15:guide id="3" orient="horz" pos="3050">
          <p15:clr>
            <a:srgbClr val="747775"/>
          </p15:clr>
        </p15:guide>
        <p15:guide id="4" pos="2512">
          <p15:clr>
            <a:srgbClr val="747775"/>
          </p15:clr>
        </p15:guide>
        <p15:guide id="5" pos="2847">
          <p15:clr>
            <a:srgbClr val="747775"/>
          </p15:clr>
        </p15:guide>
        <p15:guide id="6" orient="horz" pos="57">
          <p15:clr>
            <a:srgbClr val="747775"/>
          </p15:clr>
        </p15:guide>
        <p15:guide id="7" orient="horz" pos="3175">
          <p15:clr>
            <a:srgbClr val="747775"/>
          </p15:clr>
        </p15:guide>
        <p15:guide id="8" pos="3464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75"/>
        <p:guide pos="118"/>
        <p:guide pos="3050" orient="horz"/>
        <p:guide pos="2512"/>
        <p:guide pos="2847"/>
        <p:guide pos="57" orient="horz"/>
        <p:guide pos="3175" orient="horz"/>
        <p:guide pos="346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unito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Nunito-italic.fntdata"/><Relationship Id="rId14" Type="http://schemas.openxmlformats.org/officeDocument/2006/relationships/slide" Target="slides/slide9.xml"/><Relationship Id="rId36" Type="http://schemas.openxmlformats.org/officeDocument/2006/relationships/font" Target="fonts/Nunito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Nunito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0bcc790cb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60bcc790cb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0bcc790cb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60bcc790cb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60bcc790cb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60bcc790cb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60bcc790cb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60bcc790cb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60bcc790cb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60bcc790cb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60bcc790cb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60bcc790cb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feb1f580f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feb1f580f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feb1f580f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feb1f580f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feb1f580f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feb1f580f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feb1f580f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feb1f580f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0bcc790c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0bcc790c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feb1f580f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feb1f580f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feb1f580f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feb1f580f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5feb1f580f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5feb1f580f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feb1f580f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5feb1f580f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5feb1f580f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5feb1f580f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5feb1f580f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5feb1f580f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feb1f580f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feb1f580f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5feb1f580f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5feb1f580f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5feb1f580f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35feb1f580f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5feb1f580f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5feb1f580f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0bcc790cb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0bcc790cb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0bcc790cb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60bcc790cb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0bcc790cb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0bcc790cb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60bcc790cb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60bcc790cb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0bcc790cb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60bcc790cb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60bcc790cb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60bcc790cb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60bcc790cb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60bcc790cb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Relationship Id="rId4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0.png"/><Relationship Id="rId4" Type="http://schemas.openxmlformats.org/officeDocument/2006/relationships/image" Target="../media/image44.png"/><Relationship Id="rId5" Type="http://schemas.openxmlformats.org/officeDocument/2006/relationships/image" Target="../media/image42.png"/><Relationship Id="rId6" Type="http://schemas.openxmlformats.org/officeDocument/2006/relationships/image" Target="../media/image11.png"/><Relationship Id="rId7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7.png"/><Relationship Id="rId4" Type="http://schemas.openxmlformats.org/officeDocument/2006/relationships/image" Target="../media/image11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9" Type="http://schemas.openxmlformats.org/officeDocument/2006/relationships/image" Target="../media/image38.png"/><Relationship Id="rId5" Type="http://schemas.openxmlformats.org/officeDocument/2006/relationships/image" Target="../media/image32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9.png"/><Relationship Id="rId4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0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4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3.jp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1.png"/><Relationship Id="rId4" Type="http://schemas.openxmlformats.org/officeDocument/2006/relationships/image" Target="../media/image11.png"/><Relationship Id="rId5" Type="http://schemas.openxmlformats.org/officeDocument/2006/relationships/hyperlink" Target="https://brandfolder.com/atlantisheadwear" TargetMode="External"/><Relationship Id="rId6" Type="http://schemas.openxmlformats.org/officeDocument/2006/relationships/image" Target="../media/image6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5.png"/><Relationship Id="rId4" Type="http://schemas.openxmlformats.org/officeDocument/2006/relationships/image" Target="../media/image52.png"/><Relationship Id="rId5" Type="http://schemas.openxmlformats.org/officeDocument/2006/relationships/hyperlink" Target="https://custom.atlantisheadwear.com/en/inspiration-gallery/" TargetMode="External"/><Relationship Id="rId6" Type="http://schemas.openxmlformats.org/officeDocument/2006/relationships/hyperlink" Target="https://custom.atlantisheadwear.com/en/inspiration-gallery/" TargetMode="External"/><Relationship Id="rId7" Type="http://schemas.openxmlformats.org/officeDocument/2006/relationships/image" Target="../media/image6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8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6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3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24.jpg"/><Relationship Id="rId10" Type="http://schemas.openxmlformats.org/officeDocument/2006/relationships/image" Target="../media/image34.png"/><Relationship Id="rId13" Type="http://schemas.openxmlformats.org/officeDocument/2006/relationships/image" Target="../media/image37.jpg"/><Relationship Id="rId12" Type="http://schemas.openxmlformats.org/officeDocument/2006/relationships/image" Target="../media/image35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5" Type="http://schemas.openxmlformats.org/officeDocument/2006/relationships/image" Target="../media/image14.png"/><Relationship Id="rId14" Type="http://schemas.openxmlformats.org/officeDocument/2006/relationships/image" Target="../media/image19.png"/><Relationship Id="rId17" Type="http://schemas.openxmlformats.org/officeDocument/2006/relationships/image" Target="../media/image11.png"/><Relationship Id="rId16" Type="http://schemas.openxmlformats.org/officeDocument/2006/relationships/image" Target="../media/image27.png"/><Relationship Id="rId5" Type="http://schemas.openxmlformats.org/officeDocument/2006/relationships/image" Target="../media/image21.png"/><Relationship Id="rId6" Type="http://schemas.openxmlformats.org/officeDocument/2006/relationships/image" Target="../media/image16.png"/><Relationship Id="rId7" Type="http://schemas.openxmlformats.org/officeDocument/2006/relationships/image" Target="../media/image22.jpg"/><Relationship Id="rId8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01_1.png"/>
          <p:cNvPicPr preferRelativeResize="0"/>
          <p:nvPr/>
        </p:nvPicPr>
        <p:blipFill rotWithShape="1">
          <a:blip r:embed="rId3">
            <a:alphaModFix/>
          </a:blip>
          <a:srcRect b="6245" l="0" r="0" t="11027"/>
          <a:stretch/>
        </p:blipFill>
        <p:spPr>
          <a:xfrm>
            <a:off x="0" y="-36950"/>
            <a:ext cx="9144003" cy="518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787" y="2559550"/>
            <a:ext cx="4570425" cy="105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A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87063" y="325675"/>
            <a:ext cx="769875" cy="4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693500" y="3872925"/>
            <a:ext cx="5757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Премиальные головные уборы из Италии для брендов, </a:t>
            </a:r>
            <a:endParaRPr sz="11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которые выбирают лучшее</a:t>
            </a:r>
            <a:endParaRPr sz="1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8" name="Google Shape;58;p13" title="h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060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22"/>
          <p:cNvGrpSpPr/>
          <p:nvPr/>
        </p:nvGrpSpPr>
        <p:grpSpPr>
          <a:xfrm>
            <a:off x="178275" y="128501"/>
            <a:ext cx="3652831" cy="4878822"/>
            <a:chOff x="178275" y="128501"/>
            <a:chExt cx="3652831" cy="4878822"/>
          </a:xfrm>
        </p:grpSpPr>
        <p:pic>
          <p:nvPicPr>
            <p:cNvPr id="205" name="Google Shape;205;p22" title="11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8279" y="128501"/>
              <a:ext cx="3652827" cy="32111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22" title="11_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8275" y="3473474"/>
              <a:ext cx="1733269" cy="15306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22" title="11_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95976" y="3473474"/>
              <a:ext cx="1733276" cy="15338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" name="Google Shape;208;p22"/>
          <p:cNvSpPr txBox="1"/>
          <p:nvPr/>
        </p:nvSpPr>
        <p:spPr>
          <a:xfrm>
            <a:off x="3968576" y="866555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Мода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9" name="Google Shape;209;p22"/>
          <p:cNvSpPr txBox="1"/>
          <p:nvPr/>
        </p:nvSpPr>
        <p:spPr>
          <a:xfrm>
            <a:off x="3959953" y="1497759"/>
            <a:ext cx="4975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Интересуетесь модными коллекциями?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Наша команда предложит актуальные тренды и материалы, чтобы создать стильную и современную линейку для Вашего бренда.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10" name="Google Shape;210;p22" title="A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62499" y="466558"/>
            <a:ext cx="440850" cy="2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 txBox="1"/>
          <p:nvPr/>
        </p:nvSpPr>
        <p:spPr>
          <a:xfrm>
            <a:off x="3968576" y="2329312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Мы создали кепки для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: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12" name="Google Shape;212;p22" title="лого10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07300" y="2804675"/>
            <a:ext cx="4397548" cy="188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3" title="11_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273" y="128501"/>
            <a:ext cx="3652826" cy="321250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3968576" y="942755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Спорт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9" name="Google Shape;219;p23"/>
          <p:cNvSpPr txBox="1"/>
          <p:nvPr/>
        </p:nvSpPr>
        <p:spPr>
          <a:xfrm>
            <a:off x="3959953" y="1573959"/>
            <a:ext cx="4975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Передовые технологии, функциональные ткани и обработка — чтобы Ваши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головные уборы были готовы к любым условиям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0" name="Google Shape;220;p23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2499" y="542758"/>
            <a:ext cx="440850" cy="2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3"/>
          <p:cNvSpPr txBox="1"/>
          <p:nvPr/>
        </p:nvSpPr>
        <p:spPr>
          <a:xfrm>
            <a:off x="3968576" y="2229496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Мы создали кепки для: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2" name="Google Shape;222;p23" title="11_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275" y="3474150"/>
            <a:ext cx="1734600" cy="153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3" title="11_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4224" y="3475738"/>
            <a:ext cx="1734601" cy="1531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 title="11_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70459" y="2720600"/>
            <a:ext cx="3652823" cy="1566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4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1872900" y="2033100"/>
            <a:ext cx="5398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Движимые инновациями –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создаем будущее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2" name="Google Shape;232;p24" title="hg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6075" y="4737722"/>
            <a:ext cx="731849" cy="136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4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6438" y="1355893"/>
            <a:ext cx="551125" cy="292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 txBox="1"/>
          <p:nvPr/>
        </p:nvSpPr>
        <p:spPr>
          <a:xfrm>
            <a:off x="954097" y="145035"/>
            <a:ext cx="5193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Экологичные материалы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9" name="Google Shape;239;p25"/>
          <p:cNvSpPr txBox="1"/>
          <p:nvPr/>
        </p:nvSpPr>
        <p:spPr>
          <a:xfrm>
            <a:off x="347050" y="683175"/>
            <a:ext cx="56607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экологичные или переработанные материалы для аксессуаров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  на любой вкус.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0" name="Google Shape;240;p25" title="04_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55499" y="958148"/>
            <a:ext cx="1330499" cy="1422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5" title="05_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7802" y="958301"/>
            <a:ext cx="1330375" cy="1422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5" title="06_1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9725" y="958301"/>
            <a:ext cx="1330501" cy="1421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5" title="07_1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50987" y="2944343"/>
            <a:ext cx="1330501" cy="142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5" title="08_1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07799" y="2940894"/>
            <a:ext cx="1330526" cy="1423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5" title="09_1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91428" y="2941267"/>
            <a:ext cx="1330374" cy="142320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5"/>
          <p:cNvSpPr txBox="1"/>
          <p:nvPr/>
        </p:nvSpPr>
        <p:spPr>
          <a:xfrm>
            <a:off x="4601846" y="24160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Органический хлопок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7" name="Google Shape;247;p25"/>
          <p:cNvSpPr txBox="1"/>
          <p:nvPr/>
        </p:nvSpPr>
        <p:spPr>
          <a:xfrm>
            <a:off x="6301866" y="2416050"/>
            <a:ext cx="84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3927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2A200E"/>
                </a:solidFill>
                <a:latin typeface="Nunito"/>
                <a:ea typeface="Nunito"/>
                <a:cs typeface="Nunito"/>
                <a:sym typeface="Nunito"/>
              </a:rPr>
              <a:t>Polylana®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8" name="Google Shape;248;p25"/>
          <p:cNvSpPr txBox="1"/>
          <p:nvPr/>
        </p:nvSpPr>
        <p:spPr>
          <a:xfrm>
            <a:off x="7550030" y="24160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Переработанный полиэстер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9" name="Google Shape;249;p25"/>
          <p:cNvSpPr txBox="1"/>
          <p:nvPr/>
        </p:nvSpPr>
        <p:spPr>
          <a:xfrm>
            <a:off x="4601846" y="43972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Окрашивание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в массе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0" name="Google Shape;250;p25"/>
          <p:cNvSpPr txBox="1"/>
          <p:nvPr/>
        </p:nvSpPr>
        <p:spPr>
          <a:xfrm>
            <a:off x="6346578" y="4397250"/>
            <a:ext cx="84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3927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2A200E"/>
                </a:solidFill>
                <a:latin typeface="Nunito"/>
                <a:ea typeface="Nunito"/>
                <a:cs typeface="Nunito"/>
                <a:sym typeface="Nunito"/>
              </a:rPr>
              <a:t>Хлопок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1" name="Google Shape;251;p25"/>
          <p:cNvSpPr txBox="1"/>
          <p:nvPr/>
        </p:nvSpPr>
        <p:spPr>
          <a:xfrm>
            <a:off x="7550030" y="43972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Переработанный нейлон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2" name="Google Shape;252;p25" title="01_13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9650" y="1330980"/>
            <a:ext cx="3792676" cy="778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5" title="02_13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9650" y="2239073"/>
            <a:ext cx="3792676" cy="79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5" title="03_13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9650" y="3159350"/>
            <a:ext cx="3792676" cy="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5"/>
          <p:cNvSpPr txBox="1"/>
          <p:nvPr/>
        </p:nvSpPr>
        <p:spPr>
          <a:xfrm>
            <a:off x="334658" y="4397250"/>
            <a:ext cx="389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Каждая кепка Atlantis — это шаг к осознанной моде и заботе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 планете.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6" name="Google Shape;256;p25" title="A3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36375" y="277325"/>
            <a:ext cx="425384" cy="22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CADF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62;p26" title="1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350" y="248269"/>
            <a:ext cx="5011999" cy="464738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6"/>
          <p:cNvSpPr txBox="1"/>
          <p:nvPr/>
        </p:nvSpPr>
        <p:spPr>
          <a:xfrm>
            <a:off x="5416376" y="1423571"/>
            <a:ext cx="3370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Больше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чем просто </a:t>
            </a: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ткани</a:t>
            </a: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>
            <a:off x="5407744" y="2383579"/>
            <a:ext cx="35796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Коллекция кепок Atlantis разработана с целью обеспечить постоянную доступность и быструю персонализацию.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От коллекции к коллекции мы переходим 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от традиционных тканей к более ответственным —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переработанным и органическим.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65" name="Google Shape;265;p26" title="A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300" y="943633"/>
            <a:ext cx="440850" cy="233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7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0053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7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CADF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7"/>
          <p:cNvSpPr txBox="1"/>
          <p:nvPr/>
        </p:nvSpPr>
        <p:spPr>
          <a:xfrm>
            <a:off x="1283700" y="1652100"/>
            <a:ext cx="65766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Вся коллекция Atlantis 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переходит на устойчивые материалы.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Выбирайте осознанное будущее вместе с Atlantis.</a:t>
            </a: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73" name="Google Shape;273;p27" title="hg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6075" y="4737722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28" title="15_1.png"/>
          <p:cNvPicPr preferRelativeResize="0"/>
          <p:nvPr/>
        </p:nvPicPr>
        <p:blipFill rotWithShape="1">
          <a:blip r:embed="rId3">
            <a:alphaModFix/>
          </a:blip>
          <a:srcRect b="0" l="5928" r="5182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8" title="h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69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8" title="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5499" y="21669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8" title="h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69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8"/>
          <p:cNvSpPr txBox="1"/>
          <p:nvPr/>
        </p:nvSpPr>
        <p:spPr>
          <a:xfrm>
            <a:off x="4730576" y="16521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почему</a:t>
            </a: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3" name="Google Shape;283;p28"/>
          <p:cNvSpPr txBox="1"/>
          <p:nvPr/>
        </p:nvSpPr>
        <p:spPr>
          <a:xfrm>
            <a:off x="6940376" y="2109375"/>
            <a:ext cx="1244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?</a:t>
            </a:r>
            <a:r>
              <a:rPr b="1" lang="ru" sz="3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3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"/>
          <p:cNvSpPr/>
          <p:nvPr/>
        </p:nvSpPr>
        <p:spPr>
          <a:xfrm>
            <a:off x="661550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9"/>
          <p:cNvSpPr/>
          <p:nvPr/>
        </p:nvSpPr>
        <p:spPr>
          <a:xfrm>
            <a:off x="661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3328550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9"/>
          <p:cNvSpPr/>
          <p:nvPr/>
        </p:nvSpPr>
        <p:spPr>
          <a:xfrm>
            <a:off x="3328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9"/>
          <p:cNvSpPr/>
          <p:nvPr/>
        </p:nvSpPr>
        <p:spPr>
          <a:xfrm>
            <a:off x="5995550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9"/>
          <p:cNvSpPr/>
          <p:nvPr/>
        </p:nvSpPr>
        <p:spPr>
          <a:xfrm>
            <a:off x="5995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4" name="Google Shape;294;p29"/>
          <p:cNvGrpSpPr/>
          <p:nvPr/>
        </p:nvGrpSpPr>
        <p:grpSpPr>
          <a:xfrm>
            <a:off x="703550" y="1344652"/>
            <a:ext cx="2366400" cy="876600"/>
            <a:chOff x="703550" y="1338700"/>
            <a:chExt cx="2366400" cy="876600"/>
          </a:xfrm>
        </p:grpSpPr>
        <p:sp>
          <p:nvSpPr>
            <p:cNvPr id="295" name="Google Shape;295;p29"/>
            <p:cNvSpPr txBox="1"/>
            <p:nvPr/>
          </p:nvSpPr>
          <p:spPr>
            <a:xfrm>
              <a:off x="930800" y="1338700"/>
              <a:ext cx="1911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Качество 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на долгие годы</a:t>
              </a: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96" name="Google Shape;296;p29"/>
            <p:cNvSpPr txBox="1"/>
            <p:nvPr/>
          </p:nvSpPr>
          <p:spPr>
            <a:xfrm>
              <a:off x="703550" y="1753600"/>
              <a:ext cx="236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rgbClr val="311C1D"/>
                  </a:solidFill>
                  <a:latin typeface="Nunito"/>
                  <a:ea typeface="Nunito"/>
                  <a:cs typeface="Nunito"/>
                  <a:sym typeface="Nunito"/>
                </a:rPr>
                <a:t>С Atlantis послание вашего клиента останется актуальным надолго</a:t>
              </a:r>
              <a:endParaRPr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97" name="Google Shape;297;p29"/>
          <p:cNvSpPr txBox="1"/>
          <p:nvPr/>
        </p:nvSpPr>
        <p:spPr>
          <a:xfrm>
            <a:off x="3383083" y="1765970"/>
            <a:ext cx="236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Идеально 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для каждого бренда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8" name="Google Shape;298;p29"/>
          <p:cNvSpPr txBox="1"/>
          <p:nvPr/>
        </p:nvSpPr>
        <p:spPr>
          <a:xfrm>
            <a:off x="3534124" y="1351070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Итальянский дизайн и широкая палитра цветов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9" name="Google Shape;299;p29"/>
          <p:cNvSpPr txBox="1"/>
          <p:nvPr/>
        </p:nvSpPr>
        <p:spPr>
          <a:xfrm>
            <a:off x="5992682" y="1765970"/>
            <a:ext cx="236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Для тех, кто ценит стиль, качество 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и ответственное потребление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0" name="Google Shape;300;p29"/>
          <p:cNvSpPr txBox="1"/>
          <p:nvPr/>
        </p:nvSpPr>
        <p:spPr>
          <a:xfrm>
            <a:off x="6143724" y="1351070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Идеально как подарок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или премиальная форма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301" name="Google Shape;301;p29"/>
          <p:cNvGrpSpPr/>
          <p:nvPr/>
        </p:nvGrpSpPr>
        <p:grpSpPr>
          <a:xfrm>
            <a:off x="703550" y="3003727"/>
            <a:ext cx="2366400" cy="876600"/>
            <a:chOff x="703550" y="2938900"/>
            <a:chExt cx="2366400" cy="876600"/>
          </a:xfrm>
        </p:grpSpPr>
        <p:sp>
          <p:nvSpPr>
            <p:cNvPr id="302" name="Google Shape;302;p29"/>
            <p:cNvSpPr txBox="1"/>
            <p:nvPr/>
          </p:nvSpPr>
          <p:spPr>
            <a:xfrm>
              <a:off x="930800" y="2938900"/>
              <a:ext cx="1911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100% экологичный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маркетинг</a:t>
              </a: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03" name="Google Shape;303;p29"/>
            <p:cNvSpPr txBox="1"/>
            <p:nvPr/>
          </p:nvSpPr>
          <p:spPr>
            <a:xfrm>
              <a:off x="703550" y="3353800"/>
              <a:ext cx="236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rgbClr val="311C1D"/>
                  </a:solidFill>
                  <a:latin typeface="Nunito"/>
                  <a:ea typeface="Nunito"/>
                  <a:cs typeface="Nunito"/>
                  <a:sym typeface="Nunito"/>
                </a:rPr>
                <a:t>Must-have в современных коммуникациях</a:t>
              </a:r>
              <a:endParaRPr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304" name="Google Shape;304;p29"/>
          <p:cNvSpPr txBox="1"/>
          <p:nvPr/>
        </p:nvSpPr>
        <p:spPr>
          <a:xfrm>
            <a:off x="3370550" y="3415032"/>
            <a:ext cx="2366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Премиальные материалы снижают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количество текстильных отходов и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брака при печати или вышивке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5" name="Google Shape;305;p29"/>
          <p:cNvSpPr txBox="1"/>
          <p:nvPr/>
        </p:nvSpPr>
        <p:spPr>
          <a:xfrm>
            <a:off x="3501350" y="3000132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Лучше для планеты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вашего кошелька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6" name="Google Shape;306;p29"/>
          <p:cNvSpPr txBox="1"/>
          <p:nvPr/>
        </p:nvSpPr>
        <p:spPr>
          <a:xfrm>
            <a:off x="5992682" y="3409589"/>
            <a:ext cx="236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Без лишней головной боли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7" name="Google Shape;307;p29"/>
          <p:cNvSpPr txBox="1"/>
          <p:nvPr/>
        </p:nvSpPr>
        <p:spPr>
          <a:xfrm>
            <a:off x="6143724" y="2994689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Готовые к отправке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модели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8" name="Google Shape;308;p29"/>
          <p:cNvSpPr txBox="1"/>
          <p:nvPr/>
        </p:nvSpPr>
        <p:spPr>
          <a:xfrm>
            <a:off x="3616050" y="4625314"/>
            <a:ext cx="1911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custom.atlantisheadwear.com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09" name="Google Shape;309;p29" title="A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1575" y="390358"/>
            <a:ext cx="440850" cy="2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0" title="18_1.png"/>
          <p:cNvPicPr preferRelativeResize="0"/>
          <p:nvPr/>
        </p:nvPicPr>
        <p:blipFill rotWithShape="1">
          <a:blip r:embed="rId3">
            <a:alphaModFix/>
          </a:blip>
          <a:srcRect b="0" l="0" r="0" t="4159"/>
          <a:stretch/>
        </p:blipFill>
        <p:spPr>
          <a:xfrm>
            <a:off x="0" y="0"/>
            <a:ext cx="9144003" cy="5198924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0"/>
          <p:cNvSpPr txBox="1"/>
          <p:nvPr/>
        </p:nvSpPr>
        <p:spPr>
          <a:xfrm>
            <a:off x="363450" y="4508275"/>
            <a:ext cx="248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Для профессионалов.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16" name="Google Shape;316;p30" title="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873" y="38814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0" title="h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01295" y="4612277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1"/>
          <p:cNvPicPr preferRelativeResize="0"/>
          <p:nvPr/>
        </p:nvPicPr>
        <p:blipFill rotWithShape="1">
          <a:blip r:embed="rId3">
            <a:alphaModFix/>
          </a:blip>
          <a:srcRect b="0" l="0" r="0" t="1560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1"/>
          <p:cNvSpPr/>
          <p:nvPr/>
        </p:nvSpPr>
        <p:spPr>
          <a:xfrm>
            <a:off x="661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1"/>
          <p:cNvSpPr/>
          <p:nvPr/>
        </p:nvSpPr>
        <p:spPr>
          <a:xfrm>
            <a:off x="1977361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1"/>
          <p:cNvSpPr/>
          <p:nvPr/>
        </p:nvSpPr>
        <p:spPr>
          <a:xfrm>
            <a:off x="3328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1"/>
          <p:cNvSpPr/>
          <p:nvPr/>
        </p:nvSpPr>
        <p:spPr>
          <a:xfrm>
            <a:off x="4636093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1"/>
          <p:cNvSpPr/>
          <p:nvPr/>
        </p:nvSpPr>
        <p:spPr>
          <a:xfrm>
            <a:off x="5995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1"/>
          <p:cNvSpPr txBox="1"/>
          <p:nvPr/>
        </p:nvSpPr>
        <p:spPr>
          <a:xfrm>
            <a:off x="2150161" y="1406859"/>
            <a:ext cx="2104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Выгодная система скидок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всесторонняя поддержка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партнеров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9" name="Google Shape;329;p31"/>
          <p:cNvSpPr txBox="1"/>
          <p:nvPr/>
        </p:nvSpPr>
        <p:spPr>
          <a:xfrm>
            <a:off x="4678093" y="1406864"/>
            <a:ext cx="2366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Продвинутые инструменты продаж и маркетинга: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большой выбор качественного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контента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0" name="Google Shape;330;p31"/>
          <p:cNvSpPr txBox="1"/>
          <p:nvPr/>
        </p:nvSpPr>
        <p:spPr>
          <a:xfrm>
            <a:off x="814550" y="3045907"/>
            <a:ext cx="2144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Большой складской запас – быстрая доставка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1" name="Google Shape;331;p31"/>
          <p:cNvSpPr txBox="1"/>
          <p:nvPr/>
        </p:nvSpPr>
        <p:spPr>
          <a:xfrm>
            <a:off x="3501350" y="3042314"/>
            <a:ext cx="2104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Продукция, созданная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для гарантированной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персонализации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2" name="Google Shape;332;p31"/>
          <p:cNvSpPr txBox="1"/>
          <p:nvPr/>
        </p:nvSpPr>
        <p:spPr>
          <a:xfrm>
            <a:off x="6168350" y="3036871"/>
            <a:ext cx="210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Персонализация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здесь и сейчас.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Печать и вышивка,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не покидая склада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33" name="Google Shape;333;p31" title="hg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6075" y="4737722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02_1.png"/>
          <p:cNvPicPr preferRelativeResize="0"/>
          <p:nvPr/>
        </p:nvPicPr>
        <p:blipFill rotWithShape="1">
          <a:blip r:embed="rId3">
            <a:alphaModFix/>
          </a:blip>
          <a:srcRect b="0" l="16676" r="685" t="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4628975" y="2336575"/>
            <a:ext cx="4256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это гарантия стиля, премиального уровня и экологичного смысла Вашего бренда.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65" name="Google Shape;65;p14" title="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5499" y="17097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h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469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2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9" name="Google Shape;339;p32" title="2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650" y="1029376"/>
            <a:ext cx="4759700" cy="3030574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2"/>
          <p:cNvSpPr txBox="1"/>
          <p:nvPr/>
        </p:nvSpPr>
        <p:spPr>
          <a:xfrm>
            <a:off x="5416376" y="15759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Медиа-библиотека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1" name="Google Shape;341;p32"/>
          <p:cNvSpPr txBox="1"/>
          <p:nvPr/>
        </p:nvSpPr>
        <p:spPr>
          <a:xfrm>
            <a:off x="5416400" y="2357369"/>
            <a:ext cx="36702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Получите легкий доступ к официальной медиатеке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Atlantis с фото и видео для ваших соцсетей и сайтов.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42" name="Google Shape;342;p32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299" y="1099774"/>
            <a:ext cx="440850" cy="2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2"/>
          <p:cNvSpPr/>
          <p:nvPr/>
        </p:nvSpPr>
        <p:spPr>
          <a:xfrm>
            <a:off x="5511032" y="3180125"/>
            <a:ext cx="3095400" cy="2931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2"/>
          <p:cNvSpPr txBox="1"/>
          <p:nvPr/>
        </p:nvSpPr>
        <p:spPr>
          <a:xfrm>
            <a:off x="5771503" y="3161491"/>
            <a:ext cx="2673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https://brandfolder.com/atlantisheadwear</a:t>
            </a:r>
            <a:endParaRPr b="1"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45" name="Google Shape;345;p32" title="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1092" y="3265667"/>
            <a:ext cx="145750" cy="14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1" name="Google Shape;351;p33" title="2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350" y="238810"/>
            <a:ext cx="5011999" cy="4649808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3"/>
          <p:cNvSpPr txBox="1"/>
          <p:nvPr/>
        </p:nvSpPr>
        <p:spPr>
          <a:xfrm>
            <a:off x="5416376" y="1423571"/>
            <a:ext cx="3370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EFE9DF"/>
                </a:solidFill>
                <a:latin typeface="Georgia"/>
                <a:ea typeface="Georgia"/>
                <a:cs typeface="Georgia"/>
                <a:sym typeface="Georgia"/>
              </a:rPr>
              <a:t>Галерея вдохновения</a:t>
            </a:r>
            <a:r>
              <a:rPr b="1" lang="ru" sz="2200">
                <a:solidFill>
                  <a:srgbClr val="EFE9DF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EFE9D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3" name="Google Shape;353;p33"/>
          <p:cNvSpPr txBox="1"/>
          <p:nvPr/>
        </p:nvSpPr>
        <p:spPr>
          <a:xfrm>
            <a:off x="5407744" y="2383579"/>
            <a:ext cx="3579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EFE9DF"/>
                </a:solidFill>
                <a:latin typeface="Georgia"/>
                <a:ea typeface="Georgia"/>
                <a:cs typeface="Georgia"/>
                <a:sym typeface="Georgia"/>
              </a:rPr>
              <a:t>Здесь вы найдете идеи для своей уникальной брендированной коллекции.</a:t>
            </a:r>
            <a:endParaRPr sz="1000">
              <a:solidFill>
                <a:srgbClr val="EFE9D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EFE9DF"/>
                </a:solidFill>
                <a:latin typeface="Georgia"/>
                <a:ea typeface="Georgia"/>
                <a:cs typeface="Georgia"/>
                <a:sym typeface="Georgia"/>
              </a:rPr>
              <a:t>Начнем вместе?</a:t>
            </a:r>
            <a:endParaRPr sz="1000">
              <a:solidFill>
                <a:srgbClr val="EFE9D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54" name="Google Shape;354;p33" title="A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300" y="943625"/>
            <a:ext cx="440383" cy="2336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3"/>
          <p:cNvSpPr/>
          <p:nvPr/>
        </p:nvSpPr>
        <p:spPr>
          <a:xfrm>
            <a:off x="5511025" y="3180125"/>
            <a:ext cx="3095400" cy="497100"/>
          </a:xfrm>
          <a:prstGeom prst="roundRect">
            <a:avLst>
              <a:gd fmla="val 3160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3"/>
          <p:cNvSpPr txBox="1"/>
          <p:nvPr/>
        </p:nvSpPr>
        <p:spPr>
          <a:xfrm>
            <a:off x="5771503" y="3161491"/>
            <a:ext cx="26739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https://custom.atlantisheadwear.com/en/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inspiration-gallery/</a:t>
            </a:r>
            <a:endParaRPr b="1"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57" name="Google Shape;357;p33" title="l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01092" y="3265667"/>
            <a:ext cx="145750" cy="14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4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4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34"/>
          <p:cNvGrpSpPr/>
          <p:nvPr/>
        </p:nvGrpSpPr>
        <p:grpSpPr>
          <a:xfrm>
            <a:off x="3733430" y="2057316"/>
            <a:ext cx="1677141" cy="523200"/>
            <a:chOff x="3847728" y="2057316"/>
            <a:chExt cx="1677141" cy="523200"/>
          </a:xfrm>
        </p:grpSpPr>
        <p:sp>
          <p:nvSpPr>
            <p:cNvPr id="365" name="Google Shape;365;p34"/>
            <p:cNvSpPr txBox="1"/>
            <p:nvPr/>
          </p:nvSpPr>
          <p:spPr>
            <a:xfrm>
              <a:off x="3847728" y="2057316"/>
              <a:ext cx="408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2200">
                  <a:solidFill>
                    <a:srgbClr val="FFD000"/>
                  </a:solidFill>
                  <a:latin typeface="Georgia"/>
                  <a:ea typeface="Georgia"/>
                  <a:cs typeface="Georgia"/>
                  <a:sym typeface="Georgia"/>
                </a:rPr>
                <a:t>С </a:t>
              </a:r>
              <a:endParaRPr b="1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pic>
          <p:nvPicPr>
            <p:cNvPr id="366" name="Google Shape;366;p34" title="A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63731" y="2111550"/>
              <a:ext cx="1261138" cy="2922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7" name="Google Shape;367;p34" title="A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6450" y="1355824"/>
            <a:ext cx="551101" cy="29222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4"/>
          <p:cNvSpPr txBox="1"/>
          <p:nvPr/>
        </p:nvSpPr>
        <p:spPr>
          <a:xfrm>
            <a:off x="1932300" y="2414100"/>
            <a:ext cx="52794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Ваши клиенты расскажут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свою историю —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без компромиссов в ценностях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69" name="Google Shape;369;p34" title="h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60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35"/>
          <p:cNvPicPr preferRelativeResize="0"/>
          <p:nvPr/>
        </p:nvPicPr>
        <p:blipFill rotWithShape="1">
          <a:blip r:embed="rId3">
            <a:alphaModFix/>
          </a:blip>
          <a:srcRect b="5709" l="0" r="0" t="8696"/>
          <a:stretch/>
        </p:blipFill>
        <p:spPr>
          <a:xfrm flipH="1">
            <a:off x="1" y="0"/>
            <a:ext cx="39875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35"/>
          <p:cNvSpPr txBox="1"/>
          <p:nvPr/>
        </p:nvSpPr>
        <p:spPr>
          <a:xfrm>
            <a:off x="4425775" y="1447791"/>
            <a:ext cx="4219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Промо-подарки —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это мощный инструмент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узнаваемости и лояльности</a:t>
            </a: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6" name="Google Shape;376;p35"/>
          <p:cNvSpPr txBox="1"/>
          <p:nvPr/>
        </p:nvSpPr>
        <p:spPr>
          <a:xfrm>
            <a:off x="4417151" y="2492075"/>
            <a:ext cx="42927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Дешёвый и некачественный подарок может не только испортить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впечатление, но и привести к пустой трате бюджета.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А еще — к увеличению отходов, что особенно важно в глазах современных потребителей.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77" name="Google Shape;377;p35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9699" y="947374"/>
            <a:ext cx="440850" cy="2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5" title="hg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9694" y="4737235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36"/>
          <p:cNvPicPr preferRelativeResize="0"/>
          <p:nvPr/>
        </p:nvPicPr>
        <p:blipFill rotWithShape="1">
          <a:blip r:embed="rId3">
            <a:alphaModFix/>
          </a:blip>
          <a:srcRect b="821" l="0" r="0" t="12673"/>
          <a:stretch/>
        </p:blipFill>
        <p:spPr>
          <a:xfrm>
            <a:off x="0" y="-33395"/>
            <a:ext cx="3987574" cy="521306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36"/>
          <p:cNvSpPr txBox="1"/>
          <p:nvPr/>
        </p:nvSpPr>
        <p:spPr>
          <a:xfrm>
            <a:off x="4425775" y="1447791"/>
            <a:ext cx="4219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Транслируйте ценности,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как топовые мировые бренды.</a:t>
            </a: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5" name="Google Shape;385;p36"/>
          <p:cNvSpPr txBox="1"/>
          <p:nvPr/>
        </p:nvSpPr>
        <p:spPr>
          <a:xfrm>
            <a:off x="4417150" y="2245332"/>
            <a:ext cx="47268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Кепки Atlantis — это идеальный баланс эстетики, пользы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устойчивости.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Они носятся дольше, радуют владельца, и продолжают транслировать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Ваш бренд годами.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86" name="Google Shape;386;p36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9699" y="947374"/>
            <a:ext cx="440850" cy="2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6" title="hg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9694" y="4737235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37"/>
          <p:cNvPicPr preferRelativeResize="0"/>
          <p:nvPr/>
        </p:nvPicPr>
        <p:blipFill rotWithShape="1">
          <a:blip r:embed="rId3">
            <a:alphaModFix/>
          </a:blip>
          <a:srcRect b="0" l="0" r="0" t="3297"/>
          <a:stretch/>
        </p:blipFill>
        <p:spPr>
          <a:xfrm>
            <a:off x="0" y="5107"/>
            <a:ext cx="398757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7"/>
          <p:cNvSpPr txBox="1"/>
          <p:nvPr/>
        </p:nvSpPr>
        <p:spPr>
          <a:xfrm>
            <a:off x="4425775" y="1447791"/>
            <a:ext cx="4219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А вы замечали?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4" name="Google Shape;394;p37"/>
          <p:cNvSpPr txBox="1"/>
          <p:nvPr/>
        </p:nvSpPr>
        <p:spPr>
          <a:xfrm>
            <a:off x="4417150" y="2016732"/>
            <a:ext cx="47268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Когда мы разговариваем, наш взгляд направлен в глаза и на лицо.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Кепка находится ближе всего к этой зоне внимания, в отличие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от логотипа на футболке.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Поэтому бренд на кепке запоминается гораздо быстрее.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95" name="Google Shape;395;p37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9699" y="947374"/>
            <a:ext cx="440850" cy="2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7" title="hg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9694" y="4737235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8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02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2" name="Google Shape;40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929"/>
            <a:ext cx="8862776" cy="498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9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8" name="Google Shape;408;p39" title="2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00" y="13809"/>
            <a:ext cx="9144003" cy="510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0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4" name="Google Shape;41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25" y="64034"/>
            <a:ext cx="8942915" cy="499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1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1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1"/>
          <p:cNvSpPr txBox="1"/>
          <p:nvPr/>
        </p:nvSpPr>
        <p:spPr>
          <a:xfrm>
            <a:off x="1872900" y="2033100"/>
            <a:ext cx="5398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С высоко поднятой головой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422" name="Google Shape;422;p41" title="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450" y="26241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41" title="A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6450" y="1355824"/>
            <a:ext cx="551101" cy="29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 title="03.png"/>
          <p:cNvPicPr preferRelativeResize="0"/>
          <p:nvPr/>
        </p:nvPicPr>
        <p:blipFill rotWithShape="1">
          <a:blip r:embed="rId3">
            <a:alphaModFix/>
          </a:blip>
          <a:srcRect b="0" l="0" r="0" t="15668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895500" y="2004600"/>
            <a:ext cx="73530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С 1995 года Atlantis создаёт лучшие в мире кепки</a:t>
            </a:r>
            <a:endParaRPr sz="1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и головные уборы, основываясь на традициях</a:t>
            </a:r>
            <a:endParaRPr sz="1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моды и стиля Венеции</a:t>
            </a:r>
            <a:endParaRPr sz="1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1019100" y="3261425"/>
            <a:ext cx="71058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30 лет опыта и качества без компромиссов превратили Atlantis в одного из лидеров индустрии 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merch &amp; fashion.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Нам доверяют крупнейшие мировые бренды для создания модных коллекций, корпоративной униформы, промо-подарков и брендированного мерча.  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4" name="Google Shape;74;p15" title="h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60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 title="04.png"/>
          <p:cNvPicPr preferRelativeResize="0"/>
          <p:nvPr/>
        </p:nvPicPr>
        <p:blipFill rotWithShape="1">
          <a:blip r:embed="rId3">
            <a:alphaModFix/>
          </a:blip>
          <a:srcRect b="3742" l="0" r="0" t="7360"/>
          <a:stretch/>
        </p:blipFill>
        <p:spPr>
          <a:xfrm>
            <a:off x="0" y="-278175"/>
            <a:ext cx="9144003" cy="54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 title="04_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29875"/>
            <a:ext cx="9144003" cy="451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 title="04_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52263">
            <a:off x="17551" y="399208"/>
            <a:ext cx="9144000" cy="500955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853661" y="4252923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Основана в Венеции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1217803" y="3897547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Выход на мировой рынок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1607232" y="3524977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E-commerce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005085" y="3161176"/>
            <a:ext cx="1553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Первые экологичные модели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2504774" y="2788601"/>
            <a:ext cx="2065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Открытие сети дистрибьюторов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3004119" y="2471502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Глобальный договор ООН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699536" y="1703871"/>
            <a:ext cx="218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Первые модели из органичного хлопка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и переработанного полиэстера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679573" y="2111243"/>
            <a:ext cx="218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Сертификация Oeko-Tex Standard 100.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Паспорт прослеживаемости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5664994" y="1326801"/>
            <a:ext cx="218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Рынок США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Инновационный материал Poliana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6752801" y="1031652"/>
            <a:ext cx="248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100% наших моделей сделаны из материалов с пониженным влиянием на окружающую среду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352625" y="4052317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6"/>
          <p:cNvSpPr txBox="1"/>
          <p:nvPr/>
        </p:nvSpPr>
        <p:spPr>
          <a:xfrm>
            <a:off x="341832" y="3975717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1995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722147" y="3696942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711353" y="3620342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2000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1126768" y="334965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1115975" y="327305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2003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1557933" y="3029496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6"/>
          <p:cNvSpPr txBox="1"/>
          <p:nvPr/>
        </p:nvSpPr>
        <p:spPr>
          <a:xfrm>
            <a:off x="1547139" y="2952896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2010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2015133" y="270069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6"/>
          <p:cNvSpPr txBox="1"/>
          <p:nvPr/>
        </p:nvSpPr>
        <p:spPr>
          <a:xfrm>
            <a:off x="2004339" y="262409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2014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2531132" y="2370333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2520338" y="2293733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2017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3293132" y="1965336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3282338" y="1888736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2018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4293452" y="151377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4282658" y="143717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2019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5256449" y="116961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5245655" y="109301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2020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6431127" y="834564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6"/>
          <p:cNvSpPr txBox="1"/>
          <p:nvPr/>
        </p:nvSpPr>
        <p:spPr>
          <a:xfrm>
            <a:off x="6420334" y="757964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2025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352625" y="228600"/>
            <a:ext cx="7353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Линия времени</a:t>
            </a: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 Atlantis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5235675" y="3601790"/>
            <a:ext cx="39822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Глобальный договор ООН (UN Global Compact) — добровольная инициатива </a:t>
            </a: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ООН</a:t>
            </a: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, побуждающая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 бизнес соблюдать принципы в области прав человека, труда, экологии и борьбы с коррупцией.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Oeko-Tex Standard 100 — международный сертификат, гарантирующий безопасность текстильных изделий для человека: ткани проверяются на наличие вредных веществ.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Паспорт прослеживаемости — система, которая позволяет отследить путь изделия от сырья 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до готовой продукции, подтверждая экологическую чистоту и этичность производства.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Polylana® — инновационная альтернатива шерсти, сочетающая переработанные и новые волокна, требует меньше воды и энергии, чем традиционная шерсть или акрил.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17" title="карт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6050" y="1232100"/>
            <a:ext cx="6293248" cy="286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/>
        </p:nvSpPr>
        <p:spPr>
          <a:xfrm>
            <a:off x="946225" y="411100"/>
            <a:ext cx="2773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Atlantis сегодня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2" name="Google Shape;122;p17" title="A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649" y="553053"/>
            <a:ext cx="410651" cy="2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/>
          <p:nvPr/>
        </p:nvSpPr>
        <p:spPr>
          <a:xfrm>
            <a:off x="439650" y="1960925"/>
            <a:ext cx="2156700" cy="293100"/>
          </a:xfrm>
          <a:prstGeom prst="roundRect">
            <a:avLst>
              <a:gd fmla="val 50000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655833" y="1924263"/>
            <a:ext cx="2370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50 стран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439650" y="2494325"/>
            <a:ext cx="2156700" cy="293100"/>
          </a:xfrm>
          <a:prstGeom prst="roundRect">
            <a:avLst>
              <a:gd fmla="val 50000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655833" y="2457663"/>
            <a:ext cx="2370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6 континентов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439650" y="3027725"/>
            <a:ext cx="2156700" cy="293100"/>
          </a:xfrm>
          <a:prstGeom prst="roundRect">
            <a:avLst>
              <a:gd fmla="val 50000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655833" y="2998745"/>
            <a:ext cx="2370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офисы в Италии и США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9" name="Google Shape;129;p17" title="h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2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8" title="6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48" y="792111"/>
            <a:ext cx="3824348" cy="3805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 title="6_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8193" y="792111"/>
            <a:ext cx="3824358" cy="380568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/>
          <p:nvPr/>
        </p:nvSpPr>
        <p:spPr>
          <a:xfrm>
            <a:off x="336625" y="145035"/>
            <a:ext cx="5193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2 главных направления: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898522" y="371781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Коллекция Atlantis</a:t>
            </a: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4875272" y="371781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Custom Made</a:t>
            </a: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336625" y="4579056"/>
            <a:ext cx="5193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+ 1 млн. шт. в наличии на складе</a:t>
            </a:r>
            <a:r>
              <a:rPr b="1" lang="ru" sz="11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1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0" name="Google Shape;140;p18" title="A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525" y="992786"/>
            <a:ext cx="551125" cy="2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 title="A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6725" y="992786"/>
            <a:ext cx="551125" cy="2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 title="hg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02094" y="4737722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9" title="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9936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9"/>
          <p:cNvSpPr txBox="1"/>
          <p:nvPr/>
        </p:nvSpPr>
        <p:spPr>
          <a:xfrm>
            <a:off x="5405870" y="32722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Коллекция Atlantis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5397238" y="958416"/>
            <a:ext cx="3579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Коллекция кепок Atlantis — это стабильность в непревзойденном качестве, модных цветах и 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идеальных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формах.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5489069" y="2044328"/>
            <a:ext cx="3132000" cy="4002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9"/>
          <p:cNvSpPr txBox="1"/>
          <p:nvPr/>
        </p:nvSpPr>
        <p:spPr>
          <a:xfrm>
            <a:off x="5598327" y="2039036"/>
            <a:ext cx="2370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183 модели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2" name="Google Shape;152;p19" title="A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81" y="443643"/>
            <a:ext cx="551125" cy="29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9"/>
          <p:cNvSpPr/>
          <p:nvPr/>
        </p:nvSpPr>
        <p:spPr>
          <a:xfrm>
            <a:off x="5489069" y="2577723"/>
            <a:ext cx="3132000" cy="6156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 txBox="1"/>
          <p:nvPr/>
        </p:nvSpPr>
        <p:spPr>
          <a:xfrm>
            <a:off x="5598319" y="2572425"/>
            <a:ext cx="305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1300 артикулов и цветовых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сочетаний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5489069" y="3339723"/>
            <a:ext cx="3132000" cy="6156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9"/>
          <p:cNvSpPr txBox="1"/>
          <p:nvPr/>
        </p:nvSpPr>
        <p:spPr>
          <a:xfrm>
            <a:off x="5598319" y="3334425"/>
            <a:ext cx="305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Большинство моделей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экологичны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5489069" y="4101723"/>
            <a:ext cx="3132000" cy="6156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5598319" y="4096425"/>
            <a:ext cx="305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+ миллион шт. на складе 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в РФ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0" title="08.png"/>
          <p:cNvPicPr preferRelativeResize="0"/>
          <p:nvPr/>
        </p:nvPicPr>
        <p:blipFill rotWithShape="1">
          <a:blip r:embed="rId3">
            <a:alphaModFix/>
          </a:blip>
          <a:srcRect b="0" l="4594" r="7893" t="0"/>
          <a:stretch/>
        </p:blipFill>
        <p:spPr>
          <a:xfrm>
            <a:off x="0" y="-7004"/>
            <a:ext cx="5199350" cy="517572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 txBox="1"/>
          <p:nvPr/>
        </p:nvSpPr>
        <p:spPr>
          <a:xfrm>
            <a:off x="5416376" y="15759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Custom Made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5416400" y="2738369"/>
            <a:ext cx="3670200" cy="12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Индивидуальный дизайн, разработка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поставка головных уборов под Ваш бренд.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Custom Made опирается на опыт Atlantis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 фэшн-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индустрии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, R&amp;D, контроле качества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логистики, обеспечивая полный цикл —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от идеи до готового изделия.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6" name="Google Shape;166;p20"/>
          <p:cNvSpPr txBox="1"/>
          <p:nvPr/>
        </p:nvSpPr>
        <p:spPr>
          <a:xfrm>
            <a:off x="5416376" y="2329312"/>
            <a:ext cx="337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Fashion for Merch</a:t>
            </a: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7" name="Google Shape;167;p20"/>
          <p:cNvSpPr txBox="1"/>
          <p:nvPr/>
        </p:nvSpPr>
        <p:spPr>
          <a:xfrm>
            <a:off x="5416376" y="3944631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от 288 шт.</a:t>
            </a:r>
            <a:r>
              <a:rPr b="1"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87532" y="2774106"/>
            <a:ext cx="9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Мода</a:t>
            </a: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9" name="Google Shape;169;p20"/>
          <p:cNvSpPr txBox="1"/>
          <p:nvPr/>
        </p:nvSpPr>
        <p:spPr>
          <a:xfrm>
            <a:off x="87532" y="4663382"/>
            <a:ext cx="9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Мерч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" name="Google Shape;170;p20"/>
          <p:cNvSpPr txBox="1"/>
          <p:nvPr/>
        </p:nvSpPr>
        <p:spPr>
          <a:xfrm>
            <a:off x="2541051" y="98942"/>
            <a:ext cx="9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Спорт</a:t>
            </a: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2548003" y="2682175"/>
            <a:ext cx="2312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Корпоративный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+ промо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2" name="Google Shape;172;p20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299" y="1099774"/>
            <a:ext cx="440850" cy="2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/>
        </p:nvSpPr>
        <p:spPr>
          <a:xfrm>
            <a:off x="3968576" y="8139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Мерч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3959953" y="1445175"/>
            <a:ext cx="4975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Мы раскрываем смысл Вашего бренда и помогаем выразить его через персонализированные изделия.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79" name="Google Shape;179;p21"/>
          <p:cNvGrpSpPr/>
          <p:nvPr/>
        </p:nvGrpSpPr>
        <p:grpSpPr>
          <a:xfrm>
            <a:off x="180009" y="128502"/>
            <a:ext cx="3652814" cy="4875589"/>
            <a:chOff x="180000" y="106475"/>
            <a:chExt cx="2931868" cy="3887100"/>
          </a:xfrm>
        </p:grpSpPr>
        <p:pic>
          <p:nvPicPr>
            <p:cNvPr id="180" name="Google Shape;180;p21" title="09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0000" y="106475"/>
              <a:ext cx="2931773" cy="25696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1" name="Google Shape;181;p21"/>
            <p:cNvGrpSpPr/>
            <p:nvPr/>
          </p:nvGrpSpPr>
          <p:grpSpPr>
            <a:xfrm>
              <a:off x="180007" y="2769413"/>
              <a:ext cx="2931861" cy="1224162"/>
              <a:chOff x="179999" y="2769325"/>
              <a:chExt cx="2351886" cy="982001"/>
            </a:xfrm>
          </p:grpSpPr>
          <p:pic>
            <p:nvPicPr>
              <p:cNvPr id="182" name="Google Shape;182;p21" title="09-1.png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79999" y="2769325"/>
                <a:ext cx="1120348" cy="982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21" title="09-2.png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412075" y="2769325"/>
                <a:ext cx="1119809" cy="9820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84" name="Google Shape;184;p21"/>
          <p:cNvSpPr txBox="1"/>
          <p:nvPr/>
        </p:nvSpPr>
        <p:spPr>
          <a:xfrm>
            <a:off x="3968576" y="2100712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Наши проекты: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5" name="Google Shape;185;p21" title="lamb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99369" y="2570154"/>
            <a:ext cx="380776" cy="42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1" title="ktm.jpg"/>
          <p:cNvPicPr preferRelativeResize="0"/>
          <p:nvPr/>
        </p:nvPicPr>
        <p:blipFill rotWithShape="1">
          <a:blip r:embed="rId7">
            <a:alphaModFix/>
          </a:blip>
          <a:srcRect b="14826" l="0" r="0" t="12063"/>
          <a:stretch/>
        </p:blipFill>
        <p:spPr>
          <a:xfrm>
            <a:off x="4711537" y="2637855"/>
            <a:ext cx="603424" cy="2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1" title="cat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53002" y="2677124"/>
            <a:ext cx="460938" cy="24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1" title="google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01252" y="2707966"/>
            <a:ext cx="692925" cy="24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 title="mazeratti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83175" y="2477330"/>
            <a:ext cx="930122" cy="52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1" title="Sparco.jpg"/>
          <p:cNvPicPr preferRelativeResize="0"/>
          <p:nvPr/>
        </p:nvPicPr>
        <p:blipFill rotWithShape="1">
          <a:blip r:embed="rId11">
            <a:alphaModFix/>
          </a:blip>
          <a:srcRect b="25805" l="19015" r="18760" t="26345"/>
          <a:stretch/>
        </p:blipFill>
        <p:spPr>
          <a:xfrm>
            <a:off x="8003025" y="2725466"/>
            <a:ext cx="822259" cy="21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 title="pirelli.jpe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34450" y="3267745"/>
            <a:ext cx="723057" cy="21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 title="vr46.jp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21625" y="3258629"/>
            <a:ext cx="822252" cy="25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 title="Logo_Scania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981101" y="3222755"/>
            <a:ext cx="930125" cy="27024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1"/>
          <p:cNvSpPr txBox="1"/>
          <p:nvPr/>
        </p:nvSpPr>
        <p:spPr>
          <a:xfrm>
            <a:off x="3968576" y="3700912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Наши партнеры: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5" name="Google Shape;195;p21" title="ba.png"/>
          <p:cNvPicPr preferRelativeResize="0"/>
          <p:nvPr/>
        </p:nvPicPr>
        <p:blipFill rotWithShape="1">
          <a:blip r:embed="rId15">
            <a:alphaModFix/>
          </a:blip>
          <a:srcRect b="0" l="20406" r="20648" t="0"/>
          <a:stretch/>
        </p:blipFill>
        <p:spPr>
          <a:xfrm>
            <a:off x="4034975" y="4039600"/>
            <a:ext cx="676551" cy="59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1" title="l.png"/>
          <p:cNvPicPr preferRelativeResize="0"/>
          <p:nvPr/>
        </p:nvPicPr>
        <p:blipFill rotWithShape="1">
          <a:blip r:embed="rId16">
            <a:alphaModFix/>
          </a:blip>
          <a:srcRect b="6800" l="24974" r="27860" t="81598"/>
          <a:stretch/>
        </p:blipFill>
        <p:spPr>
          <a:xfrm>
            <a:off x="6835150" y="4324126"/>
            <a:ext cx="781320" cy="25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1" title="l.png"/>
          <p:cNvPicPr preferRelativeResize="0"/>
          <p:nvPr/>
        </p:nvPicPr>
        <p:blipFill rotWithShape="1">
          <a:blip r:embed="rId16">
            <a:alphaModFix/>
          </a:blip>
          <a:srcRect b="43804" l="27831" r="30635" t="45652"/>
          <a:stretch/>
        </p:blipFill>
        <p:spPr>
          <a:xfrm>
            <a:off x="4852598" y="4335752"/>
            <a:ext cx="884502" cy="294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1" title="l.png"/>
          <p:cNvPicPr preferRelativeResize="0"/>
          <p:nvPr/>
        </p:nvPicPr>
        <p:blipFill rotWithShape="1">
          <a:blip r:embed="rId16">
            <a:alphaModFix/>
          </a:blip>
          <a:srcRect b="23273" l="23212" r="26543" t="60645"/>
          <a:stretch/>
        </p:blipFill>
        <p:spPr>
          <a:xfrm>
            <a:off x="5843875" y="4238622"/>
            <a:ext cx="884499" cy="370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1" title="A3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062499" y="413974"/>
            <a:ext cx="440850" cy="2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