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4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Montserrat" pitchFamily="2" charset="-52"/>
      <p:regular r:id="rId48"/>
      <p:bold r:id="rId49"/>
      <p:italic r:id="rId50"/>
      <p:boldItalic r:id="rId51"/>
    </p:embeddedFont>
    <p:embeddedFont>
      <p:font typeface="Montserrat Light" pitchFamily="2" charset="-52"/>
      <p:regular r:id="rId52"/>
      <p:bold r:id="rId53"/>
      <p:italic r:id="rId54"/>
      <p:boldItalic r:id="rId55"/>
    </p:embeddedFont>
    <p:embeddedFont>
      <p:font typeface="Montserrat Medium" pitchFamily="2" charset="-52"/>
      <p:regular r:id="rId56"/>
      <p:bold r:id="rId57"/>
      <p:italic r:id="rId58"/>
      <p:boldItalic r:id="rId59"/>
    </p:embeddedFont>
    <p:embeddedFont>
      <p:font typeface="Montserrat SemiBold" pitchFamily="2" charset="-52"/>
      <p:regular r:id="rId60"/>
      <p:bold r:id="rId61"/>
      <p:italic r:id="rId62"/>
      <p:boldItalic r:id="rId63"/>
    </p:embeddedFont>
    <p:embeddedFont>
      <p:font typeface="Roboto" panose="02000000000000000000" pitchFamily="2" charset="0"/>
      <p:regular r:id="rId64"/>
      <p:bold r:id="rId65"/>
      <p:italic r:id="rId66"/>
      <p:bold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5494">
          <p15:clr>
            <a:srgbClr val="747775"/>
          </p15:clr>
        </p15:guide>
        <p15:guide id="2" orient="horz" pos="2979">
          <p15:clr>
            <a:srgbClr val="747775"/>
          </p15:clr>
        </p15:guide>
        <p15:guide id="3" orient="horz" pos="366">
          <p15:clr>
            <a:srgbClr val="747775"/>
          </p15:clr>
        </p15:guide>
        <p15:guide id="4" pos="266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0" d="100"/>
          <a:sy n="200" d="100"/>
        </p:scale>
        <p:origin x="576" y="144"/>
      </p:cViewPr>
      <p:guideLst>
        <p:guide pos="5494"/>
        <p:guide orient="horz" pos="2979"/>
        <p:guide orient="horz" pos="366"/>
        <p:guide pos="2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63" Type="http://schemas.openxmlformats.org/officeDocument/2006/relationships/font" Target="fonts/font20.fntdata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66" Type="http://schemas.openxmlformats.org/officeDocument/2006/relationships/font" Target="fonts/font23.fntdata"/><Relationship Id="rId5" Type="http://schemas.openxmlformats.org/officeDocument/2006/relationships/slide" Target="slides/slide3.xml"/><Relationship Id="rId61" Type="http://schemas.openxmlformats.org/officeDocument/2006/relationships/font" Target="fonts/font18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font" Target="fonts/font21.fntdata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67" Type="http://schemas.openxmlformats.org/officeDocument/2006/relationships/font" Target="fonts/font2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1.fntdata"/><Relationship Id="rId62" Type="http://schemas.openxmlformats.org/officeDocument/2006/relationships/font" Target="fonts/font19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schemas.openxmlformats.org/officeDocument/2006/relationships/font" Target="fonts/font2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font" Target="fonts/font7.fntdata"/><Relationship Id="rId55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3fb23c623a_1_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3fb23c623a_1_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4ba837b16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4ba837b16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3f5cd5df5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3f5cd5df5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3f5cd5df53_1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3f5cd5df53_1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3f5cd5df53_1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3f5cd5df53_1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3f5cd5df53_1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3f5cd5df53_1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3f5cd5df53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3f5cd5df53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3f5cd5df53_1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3f5cd5df53_1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4bdae9abc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4bdae9abc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3f5cd5df53_1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3f5cd5df53_1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4bdae9abc8_1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4bdae9abc8_1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3fb23c623a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3fb23c623a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4ba837b16f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4ba837b16f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4ba837b16f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4ba837b16f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3f5cd5df53_1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33f5cd5df53_1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3f5cd5df53_1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3f5cd5df53_1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3f5cd5df53_3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33f5cd5df53_3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3f5cd5df53_1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3f5cd5df53_1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3f5cd5df53_3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33f5cd5df53_3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3f5cd5df53_3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33f5cd5df53_3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33f5cd5df53_3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33f5cd5df53_3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3f5cd5df53_1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33f5cd5df53_1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3fb23c623a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3fb23c623a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3f5cd5df53_3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33f5cd5df53_3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3f5cd5df53_1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3f5cd5df53_1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3f5cd5df53_1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33f5cd5df53_1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33f5cd5df53_1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33f5cd5df53_1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33f5cd5df53_1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33f5cd5df53_1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33f5cd5df53_1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33f5cd5df53_1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33f5cd5df53_3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33f5cd5df53_3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33f5cd5df53_3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g33f5cd5df53_3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33eb035241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33eb035241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33eb0352410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2" name="Google Shape;892;g33eb0352410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3fb23c623a_1_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3fb23c623a_1_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33eb0352410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33eb0352410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3f676cea7f_2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3f676cea7f_2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3f676cea7f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3f676cea7f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3fb23c623a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33fb23c623a_1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3eb035241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3eb035241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3fb23c623a_1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33fb23c623a_1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hyperlink" Target="https://happygifts.ru/catalog_new/bag_fly_col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hyperlink" Target="https://happygifts.ru/catalog_new/sumki/ryukzaki/ryukzak_vodostoykiy_slim_chyernyy_45kh30kh6_sm_tkan_verkha_100_poliester_1680_d_articul_9293/color_chernyy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sumki/ryukzaki/ryukzak_roll_chyernyy_66kh39kh13_sm_tkan_verkha_100_poliester_podkladka_100_poliester_articul_16813/color_chernyy/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16.png"/><Relationship Id="rId4" Type="http://schemas.openxmlformats.org/officeDocument/2006/relationships/image" Target="../media/image22.png"/><Relationship Id="rId9" Type="http://schemas.openxmlformats.org/officeDocument/2006/relationships/hyperlink" Target="https://happygifts.ru/catalog_new/sumki/ryukzaki/ryukzak_hit_seryy_45kh31kh14_sm_100_poliester__articul_2220344/color_temno-siniy,_chernyy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sumki/ryukzaki/ryukzak_beam_articul_970120/color_seryy,_temno-seryy/" TargetMode="External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hyperlink" Target="https://happygifts.ru/catalog_new/sumki/konferents_sumki/konferents_sumka_beam_note_seryyzelenyy_39kh30kh65_sm_tkan_verkha_100_poliamid_pod_d_100_poliest_articul_970122/color_seryy,_temno-seryy/" TargetMode="External"/><Relationship Id="rId4" Type="http://schemas.openxmlformats.org/officeDocument/2006/relationships/image" Target="../media/image15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g"/><Relationship Id="rId7" Type="http://schemas.openxmlformats.org/officeDocument/2006/relationships/image" Target="../media/image35.jpeg"/><Relationship Id="rId12" Type="http://schemas.openxmlformats.org/officeDocument/2006/relationships/hyperlink" Target="https://happygifts.ru/catalog_new/sumki/konferents_sumki/sumka_na_plecho_core_articul_995735_pr/color_seryy,_goluboy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11" Type="http://schemas.openxmlformats.org/officeDocument/2006/relationships/hyperlink" Target="https://happygifts.ru/catalog_new/sumki/konferents_sumki/konferents_sumka_core_articul_995736/color_temno-seryy/" TargetMode="External"/><Relationship Id="rId5" Type="http://schemas.openxmlformats.org/officeDocument/2006/relationships/image" Target="../media/image33.png"/><Relationship Id="rId10" Type="http://schemas.openxmlformats.org/officeDocument/2006/relationships/hyperlink" Target="https://happygifts.ru/catalog_new/sumki/sumki_sportivnyedorozhnye/organayzer_dlya_aksessuarov_core_articul_995737/color_tyemno-seryy,_goluboy/" TargetMode="External"/><Relationship Id="rId4" Type="http://schemas.openxmlformats.org/officeDocument/2006/relationships/image" Target="../media/image32.jpeg"/><Relationship Id="rId9" Type="http://schemas.openxmlformats.org/officeDocument/2006/relationships/hyperlink" Target="https://happygifts.ru/catalog_new/sumki/ryukzaki/funktsionalnyy_ryukzak_core_articul_996915/color_tyemno-seryy,_goluboy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7.png"/><Relationship Id="rId7" Type="http://schemas.openxmlformats.org/officeDocument/2006/relationships/image" Target="../media/image30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jpeg"/><Relationship Id="rId11" Type="http://schemas.openxmlformats.org/officeDocument/2006/relationships/hyperlink" Target="https://happygifts.ru/catalog_new/promo_odezhda/aksessuary/puller_remuvka_intro_articul_978073/color_zheltyy/" TargetMode="External"/><Relationship Id="rId5" Type="http://schemas.openxmlformats.org/officeDocument/2006/relationships/image" Target="../media/image39.jpeg"/><Relationship Id="rId10" Type="http://schemas.openxmlformats.org/officeDocument/2006/relationships/hyperlink" Target="https://happygifts.ru/catalog_new/sumki/ryukzaki/ryukzak_intro_s_yarkim_podkladom_articul_978072/color_zheltyy,_chernyy/" TargetMode="External"/><Relationship Id="rId4" Type="http://schemas.openxmlformats.org/officeDocument/2006/relationships/image" Target="../media/image38.jpeg"/><Relationship Id="rId9" Type="http://schemas.openxmlformats.org/officeDocument/2006/relationships/hyperlink" Target="https://happygifts.ru/catalog_new/sumki/ryukzaki/ryukzak_run_new_belyy_48kh40sm_100_poliester_articul_972069_pr/color_zheltyy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hyperlink" Target="https://happygifts.ru/catalog_new/zonty/zonty_skladnye/zont_skladnoy_preston_s_ruchkoy_fonarikom_poluavtomat_articul_7441/color_chernyy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sumki/ryukzaki/ryukzak_gran_articul_977989/color_temno-seryy,_chernyy/" TargetMode="External"/><Relationship Id="rId5" Type="http://schemas.openxmlformats.org/officeDocument/2006/relationships/hyperlink" Target="https://happygifts.ru/catalog_new/posuda/termokruzhki/termokruzhka_vakuumnaya_click_400_ml_articul_46000/color_serebristyy/" TargetMode="Externa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2.png"/><Relationship Id="rId7" Type="http://schemas.openxmlformats.org/officeDocument/2006/relationships/hyperlink" Target="https://happygifts.ru/catalog_new/sumki/ryukzaki/ryukzak_link_articul_971701/color_temno-seryy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sumki/ryukzaki/ryukzak_spark_c_rfid_zashchitoy_articul_970113/color_temno-seryy/" TargetMode="Externa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jp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hyperlink" Target="https://happygifts.ru/catalog_new/hapfull/" TargetMode="External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hapfull/" TargetMode="External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hyperlink" Target="https://happygifts.ru/catalog_new/hapfull/" TargetMode="External"/><Relationship Id="rId4" Type="http://schemas.openxmlformats.org/officeDocument/2006/relationships/hyperlink" Target="https://happygifts.ru/catalog_new/sumki/konferents_sumki/konferents_sumka_mix_chyernyy_38_kh_30_kh_1_5_sm_100_neylon_articul_9297/color_chernyy/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sumki/ryukzaki/ryukzak_go_belyy_41_kh_29_kh15_5_sm_100_poliuretan_articul_16805/color_seryy/" TargetMode="External"/><Relationship Id="rId3" Type="http://schemas.openxmlformats.org/officeDocument/2006/relationships/image" Target="../media/image66.png"/><Relationship Id="rId7" Type="http://schemas.openxmlformats.org/officeDocument/2006/relationships/hyperlink" Target="https://happygifts.ru/catalog_new/sumki/ryukzaki/ryukzak_vodonepronitsaemyy_shop_belyy_42_kh_39_kh_13_sm_100_poliuretan_articul_199015/color_chernyy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hyperlink" Target="https://happygifts.ru/catalog_new/hapfull/" TargetMode="External"/><Relationship Id="rId4" Type="http://schemas.openxmlformats.org/officeDocument/2006/relationships/image" Target="../media/image30.png"/><Relationship Id="rId9" Type="http://schemas.openxmlformats.org/officeDocument/2006/relationships/hyperlink" Target="https://happygifts.ru/catalog_new/sumki/ryukzaki/ryukzak_vodostoykiy_simple_belyy_45_kh_32_kh_13_sm_100_poliuretan_articul_199014_pr/color_temno-siniy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posuda/termokruzhki/termokruzhka_dorozhnaya_vakuumnaya_formula_neprolivayka_450_ml_articul_22100/color_siniy/" TargetMode="External"/><Relationship Id="rId3" Type="http://schemas.openxmlformats.org/officeDocument/2006/relationships/image" Target="../media/image67.png"/><Relationship Id="rId7" Type="http://schemas.openxmlformats.org/officeDocument/2006/relationships/hyperlink" Target="https://happygifts.ru/catalog_new/puteshestvie_i_otdykh/vse_dlya_puteshestviy/podushka_dorozhnaya_soft_memory_foam_mikrofibra_seryy_articul_62000_pr_pr_pr/color_siniy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hyperlink" Target="https://happygifts.ru/catalog_new/sumki/ryukzaki/ryukzak_vodonepronitsaemyy_shop_belyy_42_kh_39_kh_13_sm_100_poliuretan_articul_199015/color_temno-siniy/" TargetMode="External"/><Relationship Id="rId5" Type="http://schemas.openxmlformats.org/officeDocument/2006/relationships/hyperlink" Target="https://happygifts.ru/catalog_new/hapfull/" TargetMode="External"/><Relationship Id="rId10" Type="http://schemas.openxmlformats.org/officeDocument/2006/relationships/image" Target="../media/image30.png"/><Relationship Id="rId4" Type="http://schemas.openxmlformats.org/officeDocument/2006/relationships/image" Target="../media/image68.png"/><Relationship Id="rId9" Type="http://schemas.openxmlformats.org/officeDocument/2006/relationships/hyperlink" Target="https://happygifts.ru/catalog_new/elektronika/universalnye_akkumulyatory/universalnyy_akkumulyator_omg_safe_10_10000_mach_seryy_13_8kh68kh1_4_sm_articul_37173/color_chernyy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sumki/ryukzaki/ryukzak_eclat_krasnyyseryy_43_x_31_x_10_sm_100_poliester_600d_articul_16780/color_krasnyy,_seryy/" TargetMode="External"/><Relationship Id="rId3" Type="http://schemas.openxmlformats.org/officeDocument/2006/relationships/image" Target="../media/image70.png"/><Relationship Id="rId7" Type="http://schemas.openxmlformats.org/officeDocument/2006/relationships/hyperlink" Target="https://happygifts.ru/catalog_new/sumki/ryukzaki/ryukzak_cool_krasnyychyernyy_43_x_30_x_13_sm_100_poliester__articul_16781/color_siniy,_chernyy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sumki/ryukzaki/ryukzak_shine_krasnyy_38_kh_23_kh_12_sm_100_neylon_articul_199013/color_temno-siniy/" TargetMode="External"/><Relationship Id="rId5" Type="http://schemas.openxmlformats.org/officeDocument/2006/relationships/image" Target="../media/image62.png"/><Relationship Id="rId4" Type="http://schemas.openxmlformats.org/officeDocument/2006/relationships/hyperlink" Target="https://happygifts.ru/catalog_new/hapfull/" TargetMode="External"/><Relationship Id="rId9" Type="http://schemas.openxmlformats.org/officeDocument/2006/relationships/hyperlink" Target="https://happygifts.ru/catalog_new/sumki/ryukzaki/ryukzak_pull_krasnyychyernyy_45_x_28_x_11_sm_100_poliester_300d_600d_articul_16785/color_seryy,_chernyy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promo_odezhda/shapki_sharfy_perchatki/atlantis_1356/shapka_vyazanaya_dvoynaya_wind_s_otvorotom_articul_25443/color_seryy,_chernyy/" TargetMode="External"/><Relationship Id="rId3" Type="http://schemas.openxmlformats.org/officeDocument/2006/relationships/image" Target="../media/image71.png"/><Relationship Id="rId7" Type="http://schemas.openxmlformats.org/officeDocument/2006/relationships/hyperlink" Target="https://happygifts.ru/catalog_new/posuda/termosy/termos_vakuumnyy_stripe_450_ml_articul_40005/color_seryy,_chernyy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sumki/ryukzaki/ryukzak_pull_krasnyychyernyy_45_x_28_x_11_sm_100_poliester_300d_600d_articul_16785/color_seryy,_chernyy/" TargetMode="External"/><Relationship Id="rId5" Type="http://schemas.openxmlformats.org/officeDocument/2006/relationships/image" Target="../media/image62.png"/><Relationship Id="rId4" Type="http://schemas.openxmlformats.org/officeDocument/2006/relationships/hyperlink" Target="https://happygifts.ru/catalog_new/hapfull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posuda/termosy/termos_vakuumnyy_stripe_450_ml_articul_40005/color_krasnyy,_chernyy/" TargetMode="External"/><Relationship Id="rId3" Type="http://schemas.openxmlformats.org/officeDocument/2006/relationships/image" Target="../media/image72.png"/><Relationship Id="rId7" Type="http://schemas.openxmlformats.org/officeDocument/2006/relationships/hyperlink" Target="https://happygifts.ru/catalog_new/elektronika/universalnye_akkumulyatory/universalnyy_akkumulyator_omg_rib_10_10000_mach_belyy_13_5kh68kh1_5_sm_articul_37170/color_seryy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sumki/ryukzaki/ryukzak_cool_krasnyychyernyy_43_x_30_x_13_sm_100_poliester__articul_16781/color_siniy,_chernyy/" TargetMode="External"/><Relationship Id="rId5" Type="http://schemas.openxmlformats.org/officeDocument/2006/relationships/image" Target="../media/image69.png"/><Relationship Id="rId4" Type="http://schemas.openxmlformats.org/officeDocument/2006/relationships/hyperlink" Target="https://happygifts.ru/catalog_new/hapfull/" TargetMode="External"/><Relationship Id="rId9" Type="http://schemas.openxmlformats.org/officeDocument/2006/relationships/hyperlink" Target="https://happygifts.ru/catalog_new/notebooks/enote/ezhednevniki_nedatirovannye_1370/biznes_bloknot_simply_flex_a5_goluboy_kremovyy_blok_v_kletku_articul_24741/color_seryy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promo_odezhda/beysbolki/happy_gifts_1114/beysbolka_flick_5_klinev_plastikovaya_zastezhka_articul_50507/color_temno-siniy/" TargetMode="External"/><Relationship Id="rId3" Type="http://schemas.openxmlformats.org/officeDocument/2006/relationships/image" Target="../media/image73.png"/><Relationship Id="rId7" Type="http://schemas.openxmlformats.org/officeDocument/2006/relationships/hyperlink" Target="https://happygifts.ru/catalog_new/sumki/ryukzaki/ryukzak_go_belyy_41_kh_29_kh15_5_sm_100_poliuretan_articul_16805/color_belyy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hyperlink" Target="https://happygifts.ru/catalog_new/hapfull/" TargetMode="External"/><Relationship Id="rId4" Type="http://schemas.openxmlformats.org/officeDocument/2006/relationships/image" Target="../media/image74.jpeg"/><Relationship Id="rId9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hapfull/" TargetMode="External"/><Relationship Id="rId3" Type="http://schemas.openxmlformats.org/officeDocument/2006/relationships/image" Target="../media/image75.png"/><Relationship Id="rId7" Type="http://schemas.openxmlformats.org/officeDocument/2006/relationships/hyperlink" Target="https://happygifts.ru/catalog_new/sumki/ryukzaki/ryukzak_fab_belyychyernyy_47_x_27_sm_100_poliester_210d_articul_16779/color_seryy,_chernyy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sumki/ryukzaki/lyegkiy_melanzhevyy_ryukzak_basic_articul_16107/color_seryy_melanzh/" TargetMode="External"/><Relationship Id="rId5" Type="http://schemas.openxmlformats.org/officeDocument/2006/relationships/hyperlink" Target="https://happygifts.ru/catalog_new/sumki/ryukzaki/ryukzak_vodostoykiy_disco_belyy_38_x_28_x12_sm_100_poliester_600d_articul_199012/color_zheltyy/" TargetMode="External"/><Relationship Id="rId10" Type="http://schemas.openxmlformats.org/officeDocument/2006/relationships/hyperlink" Target="https://happygifts.ru/catalog_new/sumki/ryukzaki/ryukzak_urban_articul_22704/color_temno-siniy,_seryy/" TargetMode="External"/><Relationship Id="rId4" Type="http://schemas.openxmlformats.org/officeDocument/2006/relationships/image" Target="../media/image30.png"/><Relationship Id="rId9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hyperlink" Target="https://happygifts.ru/catalog_new/hapfull/" TargetMode="External"/><Relationship Id="rId4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hyperlink" Target="https://happygifts.ru/catalog_new/sumki/sumki_sportivnyedorozhnye/sumka_sportivnaya_gym_seraya_45kh21kh20_sm_poliester_articul_16814/color_temno-siniy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hyperlink" Target="https://happygifts.ru/catalog_new/sumki/ryukzaki/ryukzak_meshok_shift_belyy_36_41_sm_poliester_210d_articul_9287/color_chernyy/" TargetMode="External"/><Relationship Id="rId4" Type="http://schemas.openxmlformats.org/officeDocument/2006/relationships/image" Target="../media/image7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ruchki_i_karandashi/kantselyarskie_nabory_i_tovary_dlya_tvorchestva/klyuchnitsa_felty_rpet_fetr_articul_32838/color_temno-seryy/" TargetMode="External"/><Relationship Id="rId3" Type="http://schemas.openxmlformats.org/officeDocument/2006/relationships/image" Target="../media/image80.png"/><Relationship Id="rId7" Type="http://schemas.openxmlformats.org/officeDocument/2006/relationships/hyperlink" Target="https://happygifts.ru/catalog_new/promo_suveniry/breloki/brelok_remuvka_felty_rprt_fetr_articul_32839/color_temno-seryy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sumki/sumki_kholodilniki/termosumka_felt_34_x_22_x_15_sm_voylok_100_polyester_peva_articul_2462/color_seryy_melanzh/" TargetMode="External"/><Relationship Id="rId5" Type="http://schemas.openxmlformats.org/officeDocument/2006/relationships/hyperlink" Target="https://happygifts.ru/catalog_new/sumki/sumki_dlya_pokupok/sumka_shopper_felty_rpet_fetr_articul_32836/color_temno-seryy/" TargetMode="External"/><Relationship Id="rId4" Type="http://schemas.openxmlformats.org/officeDocument/2006/relationships/hyperlink" Target="https://happygifts.ru/catalog_new/ruchki_i_karandashi/kantselyarskie_nabory_i_tovary_dlya_tvorchestva/penal_kosmetichka_felty_rpet_fetr_articul_32837/color_temno-seryy/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sumki/ryukzaki/ryukzak_meshok_s_ukreplyennymi_ugolkami_reflect_svetootrazhayushchiy_seryy_35_41_sm_100_poliester__articul_16798/color_seryy/" TargetMode="External"/><Relationship Id="rId3" Type="http://schemas.openxmlformats.org/officeDocument/2006/relationships/image" Target="../media/image81.png"/><Relationship Id="rId7" Type="http://schemas.openxmlformats.org/officeDocument/2006/relationships/hyperlink" Target="https://happygifts.ru/catalog_new/sumki/ryukzaki/ryukzak_meshok_ray_so_svetootrazhayushchey_polosoy_articul_16108/color_seryy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sumki/sumki_dlya_pokupok/sumka_dlya_pokupok_iz_poliestera_reflect_svetootrazhayushchiy_seryy_38kh42_sm_dlina_ruchek_70_sm_articul_16812/color_seryy/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82.jpeg"/><Relationship Id="rId9" Type="http://schemas.openxmlformats.org/officeDocument/2006/relationships/hyperlink" Target="https://happygifts.ru/catalog_new/sumki/ryukzaki/ryukzak_run_new_belyy_48kh40sm_100_poliester_articul_972069_pr/color_seryy/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sumki/sumki_kholodilniki/termosumka_s_karmanom_pocket_articul_16110/color_seryy_melanzh/" TargetMode="External"/><Relationship Id="rId3" Type="http://schemas.openxmlformats.org/officeDocument/2006/relationships/image" Target="../media/image83.png"/><Relationship Id="rId7" Type="http://schemas.openxmlformats.org/officeDocument/2006/relationships/hyperlink" Target="https://happygifts.ru/catalog_new/sumki/sumki_kholodilniki/termosumka_eat_seryy_melanzh_24_x_21_x_12_sm_poliester_300d_articul_9298/color_seryy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sumki/sumki_kholodilniki/termosumka_keep_27_x_24_x_20_sm_poliester_300d_peva_seryy_melanzh_articul_4046/color_seryy_melanzh/" TargetMode="External"/><Relationship Id="rId5" Type="http://schemas.openxmlformats.org/officeDocument/2006/relationships/hyperlink" Target="https://happygifts.ru/catalog_new/sumki/sumki_kholodilniki/termosumka_fresh_seryy_melanzh_39_x_25_x_16_sm_poliester_300d_articul_4325/color_seryy/" TargetMode="External"/><Relationship Id="rId4" Type="http://schemas.openxmlformats.org/officeDocument/2006/relationships/hyperlink" Target="https://happygifts.ru/catalog_new/sumki/sumki_kholodilniki/termosumka_lunch_seryy_25_x_21_x_17_sm_poliester_600d_articul_9296/color_seryy/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sumki/sumki_kholodilniki/nabor_termosumka_i_lanch_boks_parlik_zelenyy_26_x_22_x_18_cm_poliester_210d_articul_346060/color_krasnyy/" TargetMode="External"/><Relationship Id="rId3" Type="http://schemas.openxmlformats.org/officeDocument/2006/relationships/image" Target="../media/image84.png"/><Relationship Id="rId7" Type="http://schemas.openxmlformats.org/officeDocument/2006/relationships/hyperlink" Target="https://happygifts.ru/catalog_new/sumki/sumki_kholodilniki/termosumka_hertum_articul_345737/color_krasnyy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86.jpeg"/><Relationship Id="rId10" Type="http://schemas.openxmlformats.org/officeDocument/2006/relationships/hyperlink" Target="https://happygifts.ru/catalog_new/sumki/sumki_kholodilniki/termosumka_dlya_butylki_fresher_articul_343074/color_yarko-krasnyy/" TargetMode="External"/><Relationship Id="rId4" Type="http://schemas.openxmlformats.org/officeDocument/2006/relationships/image" Target="../media/image85.jpeg"/><Relationship Id="rId9" Type="http://schemas.openxmlformats.org/officeDocument/2006/relationships/hyperlink" Target="https://happygifts.ru/catalog_new/sumki/sumki_kholodilniki/termosumka_artirian_articul_345298/color_yarko-krasnyy/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puteshestvie_i_otdykh/vse_dlya_puteshestviy/podushka_dorozhnaya_soft_memory_foam_mikrofibra_seryy_articul_62000_pr_pr_pr/color_siniy/" TargetMode="External"/><Relationship Id="rId3" Type="http://schemas.openxmlformats.org/officeDocument/2006/relationships/image" Target="../media/image87.png"/><Relationship Id="rId7" Type="http://schemas.openxmlformats.org/officeDocument/2006/relationships/hyperlink" Target="https://happygifts.ru/catalog_new/posuda/butylki_dlya_vody/butylka_dlya_vody_flask_800_ml_articul_1113/color_prozrachnyy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sumki/ryukzaki/ryukzak_pick_belyyseryychyernyy_41_x_32_sm_100_poliester_210d_articul_16778/color_zheltyy/" TargetMode="Externa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ruchki_i_karandashi/metallicheskie_ruchki_b1/ruchka_sharikovaya_factor_black_so_stilusom_articul_40394/color_chernyy,_serebristyy/" TargetMode="External"/><Relationship Id="rId3" Type="http://schemas.openxmlformats.org/officeDocument/2006/relationships/image" Target="../media/image90.png"/><Relationship Id="rId7" Type="http://schemas.openxmlformats.org/officeDocument/2006/relationships/hyperlink" Target="https://happygifts.ru/catalog_new/posuda/termokruzhki/termokruzhka_vakuumnaya_s_sitechkom_brew_articul_28002/color_serebristyy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notebooks/thinkme_delovye_bloknoty/biznes_bloknot_cubi_150_180_mm_belyy_kremovyy_forzats_myagkaya_oblozhka_v_lineyku_articul_21221/color_chernyy/" TargetMode="External"/><Relationship Id="rId5" Type="http://schemas.openxmlformats.org/officeDocument/2006/relationships/hyperlink" Target="https://happygifts.ru/catalog_new/delovye_aksessuary/chekhol_dlya_karty_na_telefon_samokleyashchiysya_65_kh_97_mm_goluboy_pu_soft_touch_articul_19724/color_chernyy/" TargetMode="External"/><Relationship Id="rId4" Type="http://schemas.openxmlformats.org/officeDocument/2006/relationships/hyperlink" Target="https://happygifts.ru/catalog_new/sumki/ryukzaki/ryukzak_rush_belyy_40_x_24_sm_100_poliester_600d_articul_16777/color_chernyy/" TargetMode="External"/><Relationship Id="rId9" Type="http://schemas.openxmlformats.org/officeDocument/2006/relationships/hyperlink" Target="https://happygifts.ru/catalog_new/delovye_aksessuary/chekhol_dlya_kart_simply_s_tremya_kosymi_karmanami_goluboyseryy_pu_articul_19728/color_chernyy,_seryy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" TargetMode="External"/><Relationship Id="rId3" Type="http://schemas.openxmlformats.org/officeDocument/2006/relationships/image" Target="../media/image95.png"/><Relationship Id="rId7" Type="http://schemas.openxmlformats.org/officeDocument/2006/relationships/hyperlink" Target="https://happygifts.ru/catalog_new/hit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blackfriday/" TargetMode="External"/><Relationship Id="rId5" Type="http://schemas.openxmlformats.org/officeDocument/2006/relationships/image" Target="../media/image96.png"/><Relationship Id="rId10" Type="http://schemas.openxmlformats.org/officeDocument/2006/relationships/image" Target="../media/image98.png"/><Relationship Id="rId4" Type="http://schemas.openxmlformats.org/officeDocument/2006/relationships/hyperlink" Target="https://happygifts.ru/" TargetMode="External"/><Relationship Id="rId9" Type="http://schemas.openxmlformats.org/officeDocument/2006/relationships/image" Target="../media/image9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/>
          <p:cNvPicPr preferRelativeResize="0"/>
          <p:nvPr/>
        </p:nvPicPr>
        <p:blipFill>
          <a:blip r:embed="rId3"/>
          <a:srcRect t="294" b="294"/>
          <a:stretch/>
        </p:blipFill>
        <p:spPr>
          <a:xfrm>
            <a:off x="-27075" y="0"/>
            <a:ext cx="9198149" cy="5143500"/>
          </a:xfrm>
          <a:prstGeom prst="rect">
            <a:avLst/>
          </a:prstGeom>
        </p:spPr>
      </p:pic>
      <p:sp>
        <p:nvSpPr>
          <p:cNvPr id="100" name="Google Shape;100;p25"/>
          <p:cNvSpPr/>
          <p:nvPr/>
        </p:nvSpPr>
        <p:spPr>
          <a:xfrm>
            <a:off x="377025" y="3533875"/>
            <a:ext cx="8596500" cy="2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4300" b="1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НОВИНКИ РЮКЗАКОВ: </a:t>
            </a:r>
            <a:endParaRPr sz="4300" b="1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43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ОТ ИСТОРИИ ДО СТИЛЯ</a:t>
            </a:r>
            <a:endParaRPr sz="43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1" name="Google Shape;101;p25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8325" y="381000"/>
            <a:ext cx="844675" cy="55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4"/>
          <p:cNvSpPr txBox="1"/>
          <p:nvPr/>
        </p:nvSpPr>
        <p:spPr>
          <a:xfrm>
            <a:off x="5747300" y="1648200"/>
            <a:ext cx="297546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Стильные и функциональные рюкзаки </a:t>
            </a:r>
            <a:br>
              <a:rPr lang="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для активных людей.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Современный ритм жизни диктует нам свои правила: нужно постоянно быть «на высоте», в нужном месте </a:t>
            </a:r>
            <a:br>
              <a:rPr lang="ru" sz="8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и в нужное время. Успешными, активными </a:t>
            </a:r>
            <a:br>
              <a:rPr lang="ru" sz="8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и востребованными. Мы ставим перед собой множество целей и стремимся к их достижению. Хочется столько всего успеть, столько всего сделать.</a:t>
            </a: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Учёба, офис, командировка, деловые встречи </a:t>
            </a: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и конференции; сегодня в Москве, завтра — </a:t>
            </a: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в Берлине, а послезавтра — в горах Тибета. </a:t>
            </a: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При этом важно оставаться на связи и иметь </a:t>
            </a:r>
            <a:br>
              <a:rPr lang="ru" sz="8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при себе всё необходимое.</a:t>
            </a: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0" name="Google Shape;180;p34">
            <a:hlinkClick r:id="rId4"/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2275" y="737576"/>
            <a:ext cx="2423750" cy="476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5" title="09_1.png"/>
          <p:cNvPicPr preferRelativeResize="0"/>
          <p:nvPr/>
        </p:nvPicPr>
        <p:blipFill rotWithShape="1">
          <a:blip r:embed="rId3">
            <a:alphaModFix/>
          </a:blip>
          <a:srcRect t="4743"/>
          <a:stretch/>
        </p:blipFill>
        <p:spPr>
          <a:xfrm>
            <a:off x="-11900" y="0"/>
            <a:ext cx="9155901" cy="518784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5"/>
          <p:cNvSpPr txBox="1"/>
          <p:nvPr/>
        </p:nvSpPr>
        <p:spPr>
          <a:xfrm>
            <a:off x="322350" y="1174250"/>
            <a:ext cx="23445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расширяющийся водостойкий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SLIM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8-17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7" name="Google Shape;187;p35"/>
          <p:cNvSpPr/>
          <p:nvPr/>
        </p:nvSpPr>
        <p:spPr>
          <a:xfrm>
            <a:off x="1183089" y="2383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2 866 ₽</a:t>
            </a:r>
            <a:endParaRPr/>
          </a:p>
        </p:txBody>
      </p:sp>
      <p:sp>
        <p:nvSpPr>
          <p:cNvPr id="188" name="Google Shape;188;p35"/>
          <p:cNvSpPr/>
          <p:nvPr/>
        </p:nvSpPr>
        <p:spPr>
          <a:xfrm>
            <a:off x="421800" y="2381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accent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9293</a:t>
            </a:r>
            <a:endParaRPr/>
          </a:p>
        </p:txBody>
      </p:sp>
      <p:sp>
        <p:nvSpPr>
          <p:cNvPr id="189" name="Google Shape;189;p35"/>
          <p:cNvSpPr/>
          <p:nvPr/>
        </p:nvSpPr>
        <p:spPr>
          <a:xfrm>
            <a:off x="1944400" y="238647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17.06.2025</a:t>
            </a:r>
            <a:endParaRPr/>
          </a:p>
        </p:txBody>
      </p:sp>
      <p:pic>
        <p:nvPicPr>
          <p:cNvPr id="190" name="Google Shape;190;p35" title="HAP01283_0001_Фон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17876" y="776725"/>
            <a:ext cx="1977900" cy="19779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1" name="Google Shape;191;p35"/>
          <p:cNvSpPr txBox="1"/>
          <p:nvPr/>
        </p:nvSpPr>
        <p:spPr>
          <a:xfrm>
            <a:off x="6918792" y="2754616"/>
            <a:ext cx="20025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Функция расширения основного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отделения с помощью молнии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2" name="Google Shape;192;p35"/>
          <p:cNvSpPr/>
          <p:nvPr/>
        </p:nvSpPr>
        <p:spPr>
          <a:xfrm rot="1615366" flipH="1">
            <a:off x="6189606" y="845397"/>
            <a:ext cx="1289342" cy="1104327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5"/>
          <p:cNvSpPr txBox="1"/>
          <p:nvPr/>
        </p:nvSpPr>
        <p:spPr>
          <a:xfrm>
            <a:off x="340253" y="3418050"/>
            <a:ext cx="3111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Вентилируемая спинка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Карман для ноутбука на эластичной ленте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 вместительных кармана спереди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Потайной карман на молнии сзади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Карман для карточек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94" name="Google Shape;194;p35" title="bf_white.pn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5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84" y="990805"/>
            <a:ext cx="401513" cy="183433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5"/>
          <p:cNvSpPr/>
          <p:nvPr/>
        </p:nvSpPr>
        <p:spPr>
          <a:xfrm rot="-3599522">
            <a:off x="2337542" y="2965182"/>
            <a:ext cx="2066502" cy="1770527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6" title="rol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2225" y="-28025"/>
            <a:ext cx="9193824" cy="517152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6"/>
          <p:cNvSpPr txBox="1"/>
          <p:nvPr/>
        </p:nvSpPr>
        <p:spPr>
          <a:xfrm>
            <a:off x="2221600" y="2333050"/>
            <a:ext cx="1543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Уникальный материал</a:t>
            </a:r>
            <a:endParaRPr sz="15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3" name="Google Shape;203;p36"/>
          <p:cNvSpPr txBox="1"/>
          <p:nvPr/>
        </p:nvSpPr>
        <p:spPr>
          <a:xfrm>
            <a:off x="7218900" y="3031650"/>
            <a:ext cx="15903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Антикражный карман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Крепление на чемодан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Вентилируемая спинка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ноутбука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4" name="Google Shape;204;p36"/>
          <p:cNvSpPr/>
          <p:nvPr/>
        </p:nvSpPr>
        <p:spPr>
          <a:xfrm rot="-1799778">
            <a:off x="2740781" y="563128"/>
            <a:ext cx="1288944" cy="1104267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6"/>
          <p:cNvSpPr/>
          <p:nvPr/>
        </p:nvSpPr>
        <p:spPr>
          <a:xfrm>
            <a:off x="6286337" y="2471645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6" name="Google Shape;206;p36" title="6efec8d7-2717-11ef-9662-00155d41c408_3_HAP07165_0000_Sloy-2-kopija-(1)_0006_Sloy-5.jp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399" y="3028691"/>
            <a:ext cx="1468200" cy="1468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7" name="Google Shape;207;p36" title="6efec8d7-2717-11ef-9662-00155d41c408_4_HAP07165_0000_Sloy-2-kopija-(1)_0000_Sloy-10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1601" y="3028590"/>
            <a:ext cx="1468200" cy="1468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8" name="Google Shape;208;p36" title="bf_white.pn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215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6"/>
          <p:cNvPicPr preferRelativeResize="0"/>
          <p:nvPr/>
        </p:nvPicPr>
        <p:blipFill rotWithShape="1">
          <a:blip r:embed="rId7">
            <a:alphaModFix/>
          </a:blip>
          <a:srcRect l="28699" t="48373" r="37655" b="17982"/>
          <a:stretch/>
        </p:blipFill>
        <p:spPr>
          <a:xfrm>
            <a:off x="2146500" y="740925"/>
            <a:ext cx="1543200" cy="1543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0" name="Google Shape;210;p36"/>
          <p:cNvSpPr txBox="1"/>
          <p:nvPr/>
        </p:nvSpPr>
        <p:spPr>
          <a:xfrm>
            <a:off x="322350" y="1174250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33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1" name="Google Shape;211;p36"/>
          <p:cNvSpPr/>
          <p:nvPr/>
        </p:nvSpPr>
        <p:spPr>
          <a:xfrm>
            <a:off x="1183089" y="22688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2 499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2" name="Google Shape;212;p36"/>
          <p:cNvSpPr/>
          <p:nvPr/>
        </p:nvSpPr>
        <p:spPr>
          <a:xfrm>
            <a:off x="421800" y="22668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16813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3" name="Google Shape;213;p36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84" y="990805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37" title="4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3725" y="-5444"/>
            <a:ext cx="9272223" cy="5564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7" title="hit.png"/>
          <p:cNvPicPr preferRelativeResize="0"/>
          <p:nvPr/>
        </p:nvPicPr>
        <p:blipFill rotWithShape="1">
          <a:blip r:embed="rId4">
            <a:alphaModFix/>
          </a:blip>
          <a:srcRect l="49186" t="16756" r="27131" b="12632"/>
          <a:stretch/>
        </p:blipFill>
        <p:spPr>
          <a:xfrm>
            <a:off x="4435450" y="926975"/>
            <a:ext cx="2342602" cy="3929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7"/>
          <p:cNvSpPr/>
          <p:nvPr/>
        </p:nvSpPr>
        <p:spPr>
          <a:xfrm>
            <a:off x="420616" y="2184151"/>
            <a:ext cx="111000" cy="1104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7"/>
          <p:cNvSpPr/>
          <p:nvPr/>
        </p:nvSpPr>
        <p:spPr>
          <a:xfrm>
            <a:off x="558353" y="2186965"/>
            <a:ext cx="111000" cy="110400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7"/>
          <p:cNvSpPr/>
          <p:nvPr/>
        </p:nvSpPr>
        <p:spPr>
          <a:xfrm>
            <a:off x="695833" y="2184151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7"/>
          <p:cNvSpPr txBox="1"/>
          <p:nvPr/>
        </p:nvSpPr>
        <p:spPr>
          <a:xfrm>
            <a:off x="2257987" y="2250800"/>
            <a:ext cx="1471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зонта </a:t>
            </a:r>
            <a:b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бутылки с водой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4" name="Google Shape;224;p37"/>
          <p:cNvSpPr txBox="1"/>
          <p:nvPr/>
        </p:nvSpPr>
        <p:spPr>
          <a:xfrm>
            <a:off x="3239175" y="426898"/>
            <a:ext cx="1695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Уникальный форм фактор</a:t>
            </a: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25" name="Google Shape;225;p37" title="7de02cd8-1819-11ef-9660-00155d41c408_5_2220344-29-6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775" y="3089625"/>
            <a:ext cx="1391100" cy="13911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6" name="Google Shape;226;p37" title="7de02cd8-1819-11ef-9660-00155d41c408_6_2220344-29-7.jp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0227" y="3089889"/>
            <a:ext cx="1407300" cy="14070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7" name="Google Shape;227;p37" title="7de02cd8-1819-11ef-9660-00155d41c408_9_2220344-29-10.jpg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500" y="733850"/>
            <a:ext cx="1546500" cy="15465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8" name="Google Shape;228;p37"/>
          <p:cNvSpPr txBox="1"/>
          <p:nvPr/>
        </p:nvSpPr>
        <p:spPr>
          <a:xfrm>
            <a:off x="6989850" y="733850"/>
            <a:ext cx="21282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Вентилируемая спинка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ноутбука 15,6’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Крепление на ручку чемодана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Карман для проездного на лямке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9" name="Google Shape;229;p37"/>
          <p:cNvSpPr/>
          <p:nvPr/>
        </p:nvSpPr>
        <p:spPr>
          <a:xfrm>
            <a:off x="4162317" y="608875"/>
            <a:ext cx="12888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37"/>
          <p:cNvSpPr/>
          <p:nvPr/>
        </p:nvSpPr>
        <p:spPr>
          <a:xfrm rot="10800000" flipH="1">
            <a:off x="6410149" y="1176082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37"/>
          <p:cNvSpPr/>
          <p:nvPr/>
        </p:nvSpPr>
        <p:spPr>
          <a:xfrm rot="-7200471" flipH="1">
            <a:off x="3450989" y="1272882"/>
            <a:ext cx="1289094" cy="1104417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2" name="Google Shape;232;p37" title="bf_white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7"/>
          <p:cNvSpPr txBox="1"/>
          <p:nvPr/>
        </p:nvSpPr>
        <p:spPr>
          <a:xfrm>
            <a:off x="322350" y="1174250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HIT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20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Верхняя клапан-крышка.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4" name="Google Shape;234;p37"/>
          <p:cNvSpPr/>
          <p:nvPr/>
        </p:nvSpPr>
        <p:spPr>
          <a:xfrm>
            <a:off x="1183089" y="24212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3 899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5" name="Google Shape;235;p37"/>
          <p:cNvSpPr/>
          <p:nvPr/>
        </p:nvSpPr>
        <p:spPr>
          <a:xfrm>
            <a:off x="421800" y="24192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2220344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36" name="Google Shape;236;p37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84" y="990805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38" title="2DSC_1404.png"/>
          <p:cNvPicPr preferRelativeResize="0"/>
          <p:nvPr/>
        </p:nvPicPr>
        <p:blipFill rotWithShape="1">
          <a:blip r:embed="rId3">
            <a:alphaModFix/>
          </a:blip>
          <a:srcRect l="3089" r="1563"/>
          <a:stretch/>
        </p:blipFill>
        <p:spPr>
          <a:xfrm>
            <a:off x="-152400" y="25"/>
            <a:ext cx="9296399" cy="516565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8"/>
          <p:cNvSpPr/>
          <p:nvPr/>
        </p:nvSpPr>
        <p:spPr>
          <a:xfrm>
            <a:off x="395200" y="207675"/>
            <a:ext cx="4436100" cy="13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31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BEAM</a:t>
            </a:r>
            <a:endParaRPr sz="31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бренда «Bag&amp;Fly» не только технологичен, но и функционален.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Минимализм и лаконичность — идеальная база для вашего брендинга,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станет отличным дополнением в деловой поездке в любой точке мира.</a:t>
            </a:r>
            <a:endParaRPr sz="31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3" name="Google Shape;243;p38" title="bf_white.pn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0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8"/>
          <p:cNvSpPr txBox="1"/>
          <p:nvPr/>
        </p:nvSpPr>
        <p:spPr>
          <a:xfrm>
            <a:off x="3543600" y="2009700"/>
            <a:ext cx="1695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ноутбука</a:t>
            </a:r>
            <a:endParaRPr sz="1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5" name="Google Shape;245;p38"/>
          <p:cNvSpPr/>
          <p:nvPr/>
        </p:nvSpPr>
        <p:spPr>
          <a:xfrm rot="10800000">
            <a:off x="4405575" y="1750387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46" name="Google Shape;246;p38"/>
          <p:cNvSpPr txBox="1"/>
          <p:nvPr/>
        </p:nvSpPr>
        <p:spPr>
          <a:xfrm>
            <a:off x="7692650" y="4337900"/>
            <a:ext cx="775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вход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7" name="Google Shape;247;p38"/>
          <p:cNvSpPr/>
          <p:nvPr/>
        </p:nvSpPr>
        <p:spPr>
          <a:xfrm>
            <a:off x="7128578" y="3809475"/>
            <a:ext cx="9957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8" name="Google Shape;248;p38"/>
          <p:cNvGrpSpPr/>
          <p:nvPr/>
        </p:nvGrpSpPr>
        <p:grpSpPr>
          <a:xfrm>
            <a:off x="421540" y="4218890"/>
            <a:ext cx="668049" cy="110400"/>
            <a:chOff x="421540" y="4109065"/>
            <a:chExt cx="668049" cy="110400"/>
          </a:xfrm>
        </p:grpSpPr>
        <p:sp>
          <p:nvSpPr>
            <p:cNvPr id="249" name="Google Shape;249;p38"/>
            <p:cNvSpPr/>
            <p:nvPr/>
          </p:nvSpPr>
          <p:spPr>
            <a:xfrm>
              <a:off x="421540" y="4109065"/>
              <a:ext cx="111000" cy="1104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8"/>
            <p:cNvSpPr/>
            <p:nvPr/>
          </p:nvSpPr>
          <p:spPr>
            <a:xfrm>
              <a:off x="561197" y="4109065"/>
              <a:ext cx="111000" cy="110400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8"/>
            <p:cNvSpPr/>
            <p:nvPr/>
          </p:nvSpPr>
          <p:spPr>
            <a:xfrm>
              <a:off x="700855" y="4109065"/>
              <a:ext cx="111000" cy="110400"/>
            </a:xfrm>
            <a:prstGeom prst="ellipse">
              <a:avLst/>
            </a:pr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89898"/>
                </a:solidFill>
              </a:endParaRPr>
            </a:p>
          </p:txBody>
        </p:sp>
        <p:sp>
          <p:nvSpPr>
            <p:cNvPr id="252" name="Google Shape;252;p38"/>
            <p:cNvSpPr/>
            <p:nvPr/>
          </p:nvSpPr>
          <p:spPr>
            <a:xfrm>
              <a:off x="840512" y="4109065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8"/>
            <p:cNvSpPr/>
            <p:nvPr/>
          </p:nvSpPr>
          <p:spPr>
            <a:xfrm>
              <a:off x="978589" y="4109065"/>
              <a:ext cx="111000" cy="110400"/>
            </a:xfrm>
            <a:prstGeom prst="ellipse">
              <a:avLst/>
            </a:prstGeom>
            <a:solidFill>
              <a:srgbClr val="1D5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4" name="Google Shape;254;p38" title="bb5a09cd-db36-11ec-9625-00155da68a11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009876" y="1602575"/>
            <a:ext cx="1353300" cy="13533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5" name="Google Shape;255;p38" title="a62950d2-4ac8-11ed-962c-00155da68a11.jp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009875" y="3300675"/>
            <a:ext cx="1353300" cy="13533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6" name="Google Shape;256;p38" title="bf.png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011" y="384219"/>
            <a:ext cx="937632" cy="18395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8"/>
          <p:cNvSpPr txBox="1"/>
          <p:nvPr/>
        </p:nvSpPr>
        <p:spPr>
          <a:xfrm>
            <a:off x="323287" y="1874319"/>
            <a:ext cx="2478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1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13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15,6’.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8" name="Google Shape;258;p38"/>
          <p:cNvSpPr/>
          <p:nvPr/>
        </p:nvSpPr>
        <p:spPr>
          <a:xfrm>
            <a:off x="1156489" y="27392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2 510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9" name="Google Shape;259;p38"/>
          <p:cNvSpPr/>
          <p:nvPr/>
        </p:nvSpPr>
        <p:spPr>
          <a:xfrm>
            <a:off x="395200" y="27372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970120</a:t>
            </a:r>
            <a:endParaRPr sz="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60" name="Google Shape;260;p38"/>
          <p:cNvGrpSpPr/>
          <p:nvPr/>
        </p:nvGrpSpPr>
        <p:grpSpPr>
          <a:xfrm>
            <a:off x="395195" y="2427527"/>
            <a:ext cx="260208" cy="261509"/>
            <a:chOff x="299507" y="1108855"/>
            <a:chExt cx="240000" cy="241200"/>
          </a:xfrm>
        </p:grpSpPr>
        <p:pic>
          <p:nvPicPr>
            <p:cNvPr id="261" name="Google Shape;261;p38"/>
            <p:cNvPicPr preferRelativeResize="0"/>
            <p:nvPr/>
          </p:nvPicPr>
          <p:blipFill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" name="Google Shape;262;p3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63" name="Google Shape;263;p38"/>
          <p:cNvSpPr/>
          <p:nvPr/>
        </p:nvSpPr>
        <p:spPr>
          <a:xfrm>
            <a:off x="1156489" y="445503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2 009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4" name="Google Shape;264;p38"/>
          <p:cNvSpPr/>
          <p:nvPr/>
        </p:nvSpPr>
        <p:spPr>
          <a:xfrm>
            <a:off x="395200" y="445303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970122</a:t>
            </a:r>
            <a:endParaRPr sz="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5" name="Google Shape;265;p38"/>
          <p:cNvSpPr txBox="1"/>
          <p:nvPr/>
        </p:nvSpPr>
        <p:spPr>
          <a:xfrm>
            <a:off x="323282" y="3590126"/>
            <a:ext cx="2478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 сумка</a:t>
            </a:r>
            <a:endParaRPr sz="11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7 л.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15,6’.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9" title="9957(15_35_36_37).jpg"/>
          <p:cNvPicPr preferRelativeResize="0"/>
          <p:nvPr/>
        </p:nvPicPr>
        <p:blipFill rotWithShape="1">
          <a:blip r:embed="rId3">
            <a:alphaModFix/>
          </a:blip>
          <a:srcRect t="10797" r="408" b="408"/>
          <a:stretch/>
        </p:blipFill>
        <p:spPr>
          <a:xfrm>
            <a:off x="0" y="0"/>
            <a:ext cx="91439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9"/>
          <p:cNvSpPr/>
          <p:nvPr/>
        </p:nvSpPr>
        <p:spPr>
          <a:xfrm>
            <a:off x="395202" y="187114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31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31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2" name="Google Shape;272;p39"/>
          <p:cNvSpPr txBox="1"/>
          <p:nvPr/>
        </p:nvSpPr>
        <p:spPr>
          <a:xfrm>
            <a:off x="343835" y="739332"/>
            <a:ext cx="2478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Функциональный рюкзак</a:t>
            </a:r>
            <a:endParaRPr sz="11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RFID защита. Объём 20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300D, 100% полиэстер.</a:t>
            </a:r>
            <a:endParaRPr sz="11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73" name="Google Shape;273;p39"/>
          <p:cNvGrpSpPr/>
          <p:nvPr/>
        </p:nvGrpSpPr>
        <p:grpSpPr>
          <a:xfrm>
            <a:off x="403844" y="1343935"/>
            <a:ext cx="143144" cy="142808"/>
            <a:chOff x="403844" y="1343935"/>
            <a:chExt cx="143144" cy="142808"/>
          </a:xfrm>
        </p:grpSpPr>
        <p:sp>
          <p:nvSpPr>
            <p:cNvPr id="274" name="Google Shape;274;p39"/>
            <p:cNvSpPr/>
            <p:nvPr/>
          </p:nvSpPr>
          <p:spPr>
            <a:xfrm rot="2198047">
              <a:off x="424214" y="1364313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9"/>
            <p:cNvSpPr/>
            <p:nvPr/>
          </p:nvSpPr>
          <p:spPr>
            <a:xfrm rot="2198047" flipH="1">
              <a:off x="424557" y="1364305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39"/>
          <p:cNvSpPr/>
          <p:nvPr/>
        </p:nvSpPr>
        <p:spPr>
          <a:xfrm>
            <a:off x="1978844" y="918100"/>
            <a:ext cx="1009500" cy="864600"/>
          </a:xfrm>
          <a:prstGeom prst="arc">
            <a:avLst>
              <a:gd name="adj1" fmla="val 16200000"/>
              <a:gd name="adj2" fmla="val 204444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7" name="Google Shape;277;p39"/>
          <p:cNvGrpSpPr/>
          <p:nvPr/>
        </p:nvGrpSpPr>
        <p:grpSpPr>
          <a:xfrm>
            <a:off x="403844" y="2974098"/>
            <a:ext cx="143144" cy="142808"/>
            <a:chOff x="403844" y="3014310"/>
            <a:chExt cx="143144" cy="142808"/>
          </a:xfrm>
        </p:grpSpPr>
        <p:sp>
          <p:nvSpPr>
            <p:cNvPr id="278" name="Google Shape;278;p39"/>
            <p:cNvSpPr/>
            <p:nvPr/>
          </p:nvSpPr>
          <p:spPr>
            <a:xfrm rot="2198047">
              <a:off x="424214" y="3034688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9"/>
            <p:cNvSpPr/>
            <p:nvPr/>
          </p:nvSpPr>
          <p:spPr>
            <a:xfrm rot="2198047" flipH="1">
              <a:off x="424557" y="3034680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80" name="Google Shape;280;p39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4400" y="1051100"/>
            <a:ext cx="771600" cy="771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1" name="Google Shape;281;p39" title="bf_white.pn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9"/>
          <p:cNvSpPr/>
          <p:nvPr/>
        </p:nvSpPr>
        <p:spPr>
          <a:xfrm rot="3600368">
            <a:off x="1217864" y="2299191"/>
            <a:ext cx="1686913" cy="1445267"/>
          </a:xfrm>
          <a:prstGeom prst="arc">
            <a:avLst>
              <a:gd name="adj1" fmla="val 16200000"/>
              <a:gd name="adj2" fmla="val 204444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3" name="Google Shape;283;p3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6450" y="2745975"/>
            <a:ext cx="771600" cy="771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4" name="Google Shape;284;p39"/>
          <p:cNvSpPr/>
          <p:nvPr/>
        </p:nvSpPr>
        <p:spPr>
          <a:xfrm rot="10800000">
            <a:off x="5385225" y="678350"/>
            <a:ext cx="1885500" cy="1512600"/>
          </a:xfrm>
          <a:prstGeom prst="arc">
            <a:avLst>
              <a:gd name="adj1" fmla="val 5380161"/>
              <a:gd name="adj2" fmla="val 1572848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5" name="Google Shape;285;p39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5575" y="822975"/>
            <a:ext cx="771600" cy="771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6" name="Google Shape;286;p39"/>
          <p:cNvSpPr/>
          <p:nvPr/>
        </p:nvSpPr>
        <p:spPr>
          <a:xfrm>
            <a:off x="4768091" y="1153576"/>
            <a:ext cx="111000" cy="110400"/>
          </a:xfrm>
          <a:prstGeom prst="ellipse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287" name="Google Shape;287;p39"/>
          <p:cNvSpPr/>
          <p:nvPr/>
        </p:nvSpPr>
        <p:spPr>
          <a:xfrm rot="2198047">
            <a:off x="7573714" y="2185438"/>
            <a:ext cx="102061" cy="102061"/>
          </a:xfrm>
          <a:prstGeom prst="pie">
            <a:avLst>
              <a:gd name="adj1" fmla="val 5401450"/>
              <a:gd name="adj2" fmla="val 16200000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9"/>
          <p:cNvSpPr/>
          <p:nvPr/>
        </p:nvSpPr>
        <p:spPr>
          <a:xfrm rot="2198047" flipH="1">
            <a:off x="7574057" y="2185430"/>
            <a:ext cx="102061" cy="102061"/>
          </a:xfrm>
          <a:prstGeom prst="pie">
            <a:avLst>
              <a:gd name="adj1" fmla="val 5401450"/>
              <a:gd name="adj2" fmla="val 16200000"/>
            </a:avLst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9"/>
          <p:cNvSpPr/>
          <p:nvPr/>
        </p:nvSpPr>
        <p:spPr>
          <a:xfrm rot="-6299041">
            <a:off x="7054345" y="1610195"/>
            <a:ext cx="1957458" cy="1676863"/>
          </a:xfrm>
          <a:prstGeom prst="arc">
            <a:avLst>
              <a:gd name="adj1" fmla="val 16200000"/>
              <a:gd name="adj2" fmla="val 204444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0" name="Google Shape;290;p3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2775" y="2823725"/>
            <a:ext cx="771600" cy="771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91" name="Google Shape;291;p39"/>
          <p:cNvSpPr/>
          <p:nvPr/>
        </p:nvSpPr>
        <p:spPr>
          <a:xfrm rot="2198047">
            <a:off x="7701989" y="2185425"/>
            <a:ext cx="102061" cy="102061"/>
          </a:xfrm>
          <a:prstGeom prst="pie">
            <a:avLst>
              <a:gd name="adj1" fmla="val 5401450"/>
              <a:gd name="adj2" fmla="val 1620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9"/>
          <p:cNvSpPr/>
          <p:nvPr/>
        </p:nvSpPr>
        <p:spPr>
          <a:xfrm rot="2198047" flipH="1">
            <a:off x="7702332" y="2185417"/>
            <a:ext cx="102061" cy="102061"/>
          </a:xfrm>
          <a:prstGeom prst="pie">
            <a:avLst>
              <a:gd name="adj1" fmla="val 5401450"/>
              <a:gd name="adj2" fmla="val 16200000"/>
            </a:avLst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9"/>
          <p:cNvSpPr/>
          <p:nvPr/>
        </p:nvSpPr>
        <p:spPr>
          <a:xfrm>
            <a:off x="1165139" y="160423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5 299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4" name="Google Shape;294;p39"/>
          <p:cNvSpPr/>
          <p:nvPr/>
        </p:nvSpPr>
        <p:spPr>
          <a:xfrm>
            <a:off x="403850" y="160223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996915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5" name="Google Shape;295;p39"/>
          <p:cNvSpPr/>
          <p:nvPr/>
        </p:nvSpPr>
        <p:spPr>
          <a:xfrm>
            <a:off x="1165139" y="32283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2 059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6" name="Google Shape;296;p39"/>
          <p:cNvSpPr/>
          <p:nvPr/>
        </p:nvSpPr>
        <p:spPr>
          <a:xfrm>
            <a:off x="403850" y="32263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995737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7" name="Google Shape;297;p39"/>
          <p:cNvSpPr txBox="1"/>
          <p:nvPr/>
        </p:nvSpPr>
        <p:spPr>
          <a:xfrm>
            <a:off x="343830" y="2449725"/>
            <a:ext cx="2593144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Органайзер для аксессуаров</a:t>
            </a:r>
            <a:endParaRPr sz="11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300D, 100% полиэстер.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98" name="Google Shape;298;p39"/>
          <p:cNvSpPr txBox="1"/>
          <p:nvPr/>
        </p:nvSpPr>
        <p:spPr>
          <a:xfrm>
            <a:off x="4698585" y="514169"/>
            <a:ext cx="2478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</a:t>
            </a:r>
            <a:endParaRPr sz="11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документов и ноутбука. 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300D, 100% полиэстер.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99" name="Google Shape;299;p39"/>
          <p:cNvSpPr/>
          <p:nvPr/>
        </p:nvSpPr>
        <p:spPr>
          <a:xfrm>
            <a:off x="5519889" y="13790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2 930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0" name="Google Shape;300;p39"/>
          <p:cNvSpPr/>
          <p:nvPr/>
        </p:nvSpPr>
        <p:spPr>
          <a:xfrm>
            <a:off x="4758600" y="13770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995736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1" name="Google Shape;301;p39"/>
          <p:cNvSpPr txBox="1"/>
          <p:nvPr/>
        </p:nvSpPr>
        <p:spPr>
          <a:xfrm>
            <a:off x="7502307" y="1536425"/>
            <a:ext cx="1458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Сумка на плечо</a:t>
            </a:r>
            <a:endParaRPr sz="11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около 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300D, 100% полиэстер.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2" name="Google Shape;302;p39"/>
          <p:cNvSpPr/>
          <p:nvPr/>
        </p:nvSpPr>
        <p:spPr>
          <a:xfrm>
            <a:off x="8323614" y="24013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3 999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3" name="Google Shape;303;p39"/>
          <p:cNvSpPr/>
          <p:nvPr/>
        </p:nvSpPr>
        <p:spPr>
          <a:xfrm>
            <a:off x="7562325" y="23993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995735</a:t>
            </a:r>
            <a:endParaRPr sz="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40" title="intro.png"/>
          <p:cNvPicPr preferRelativeResize="0"/>
          <p:nvPr/>
        </p:nvPicPr>
        <p:blipFill rotWithShape="1">
          <a:blip r:embed="rId3">
            <a:alphaModFix/>
          </a:blip>
          <a:srcRect l="139" r="129"/>
          <a:stretch/>
        </p:blipFill>
        <p:spPr>
          <a:xfrm>
            <a:off x="0" y="0"/>
            <a:ext cx="9221352" cy="520122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40"/>
          <p:cNvSpPr/>
          <p:nvPr/>
        </p:nvSpPr>
        <p:spPr>
          <a:xfrm>
            <a:off x="419625" y="240275"/>
            <a:ext cx="4674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ЯРКИЕ ЦВЕТА</a:t>
            </a:r>
            <a:endParaRPr sz="27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0" name="Google Shape;310;p4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955475" y="1082075"/>
            <a:ext cx="1531800" cy="15318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1" name="Google Shape;311;p4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8675" y="3360746"/>
            <a:ext cx="1107300" cy="11073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12" name="Google Shape;312;p40"/>
          <p:cNvGrpSpPr/>
          <p:nvPr/>
        </p:nvGrpSpPr>
        <p:grpSpPr>
          <a:xfrm>
            <a:off x="417742" y="4010835"/>
            <a:ext cx="393281" cy="142833"/>
            <a:chOff x="417742" y="3951773"/>
            <a:chExt cx="393281" cy="142833"/>
          </a:xfrm>
        </p:grpSpPr>
        <p:sp>
          <p:nvSpPr>
            <p:cNvPr id="313" name="Google Shape;313;p40"/>
            <p:cNvSpPr/>
            <p:nvPr/>
          </p:nvSpPr>
          <p:spPr>
            <a:xfrm rot="2198047">
              <a:off x="438112" y="3972175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0"/>
            <p:cNvSpPr/>
            <p:nvPr/>
          </p:nvSpPr>
          <p:spPr>
            <a:xfrm rot="2198047" flipH="1">
              <a:off x="438455" y="3972167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FFE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0"/>
            <p:cNvSpPr/>
            <p:nvPr/>
          </p:nvSpPr>
          <p:spPr>
            <a:xfrm rot="2198047">
              <a:off x="563590" y="3972163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0"/>
            <p:cNvSpPr/>
            <p:nvPr/>
          </p:nvSpPr>
          <p:spPr>
            <a:xfrm rot="2198047" flipH="1">
              <a:off x="563933" y="3972155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0"/>
            <p:cNvSpPr/>
            <p:nvPr/>
          </p:nvSpPr>
          <p:spPr>
            <a:xfrm rot="2198047">
              <a:off x="688249" y="3972150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0"/>
            <p:cNvSpPr/>
            <p:nvPr/>
          </p:nvSpPr>
          <p:spPr>
            <a:xfrm rot="2198047" flipH="1">
              <a:off x="688593" y="3972142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9" name="Google Shape;319;p40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5400" y="3360750"/>
            <a:ext cx="1107300" cy="11073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20" name="Google Shape;320;p40"/>
          <p:cNvGrpSpPr/>
          <p:nvPr/>
        </p:nvGrpSpPr>
        <p:grpSpPr>
          <a:xfrm>
            <a:off x="391427" y="2109119"/>
            <a:ext cx="260208" cy="261509"/>
            <a:chOff x="299507" y="1108855"/>
            <a:chExt cx="240000" cy="241200"/>
          </a:xfrm>
        </p:grpSpPr>
        <p:pic>
          <p:nvPicPr>
            <p:cNvPr id="321" name="Google Shape;321;p40"/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2" name="Google Shape;322;p4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323" name="Google Shape;323;p40"/>
          <p:cNvGrpSpPr/>
          <p:nvPr/>
        </p:nvGrpSpPr>
        <p:grpSpPr>
          <a:xfrm>
            <a:off x="3327716" y="3951503"/>
            <a:ext cx="260208" cy="261509"/>
            <a:chOff x="299507" y="1108855"/>
            <a:chExt cx="240000" cy="241200"/>
          </a:xfrm>
        </p:grpSpPr>
        <p:pic>
          <p:nvPicPr>
            <p:cNvPr id="324" name="Google Shape;324;p40"/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5" name="Google Shape;325;p4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326" name="Google Shape;326;p40" title="bf_white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0"/>
          <p:cNvSpPr txBox="1"/>
          <p:nvPr/>
        </p:nvSpPr>
        <p:spPr>
          <a:xfrm>
            <a:off x="322350" y="117812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RUN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8" name="Google Shape;328;p40"/>
          <p:cNvSpPr/>
          <p:nvPr/>
        </p:nvSpPr>
        <p:spPr>
          <a:xfrm>
            <a:off x="1183089" y="2425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9" name="Google Shape;329;p40"/>
          <p:cNvSpPr/>
          <p:nvPr/>
        </p:nvSpPr>
        <p:spPr>
          <a:xfrm>
            <a:off x="421800" y="2423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972069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0" name="Google Shape;330;p40"/>
          <p:cNvSpPr txBox="1"/>
          <p:nvPr/>
        </p:nvSpPr>
        <p:spPr>
          <a:xfrm>
            <a:off x="354950" y="2948275"/>
            <a:ext cx="2344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с ярким подкладом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17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 верха oxford, 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1" name="Google Shape;331;p40"/>
          <p:cNvSpPr/>
          <p:nvPr/>
        </p:nvSpPr>
        <p:spPr>
          <a:xfrm>
            <a:off x="1215689" y="4271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2" name="Google Shape;332;p40"/>
          <p:cNvSpPr/>
          <p:nvPr/>
        </p:nvSpPr>
        <p:spPr>
          <a:xfrm>
            <a:off x="454400" y="4269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978072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3" name="Google Shape;333;p40"/>
          <p:cNvSpPr/>
          <p:nvPr/>
        </p:nvSpPr>
        <p:spPr>
          <a:xfrm>
            <a:off x="4147364" y="4271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160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4" name="Google Shape;334;p40"/>
          <p:cNvSpPr/>
          <p:nvPr/>
        </p:nvSpPr>
        <p:spPr>
          <a:xfrm>
            <a:off x="3386075" y="4269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978073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5" name="Google Shape;335;p40"/>
          <p:cNvSpPr txBox="1"/>
          <p:nvPr/>
        </p:nvSpPr>
        <p:spPr>
          <a:xfrm>
            <a:off x="3286625" y="304067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Пуллер ремувка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Полоса шириной 20 мм.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Нейлон, металлический карабин.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36" name="Google Shape;336;p40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84" y="989990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41" title="gra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1" title="bf_white.pn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215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1"/>
          <p:cNvSpPr/>
          <p:nvPr/>
        </p:nvSpPr>
        <p:spPr>
          <a:xfrm>
            <a:off x="1183089" y="28308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4" name="Google Shape;344;p41"/>
          <p:cNvSpPr/>
          <p:nvPr/>
        </p:nvSpPr>
        <p:spPr>
          <a:xfrm>
            <a:off x="421800" y="28288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46000</a:t>
            </a:r>
            <a:endParaRPr sz="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5" name="Google Shape;345;p41"/>
          <p:cNvSpPr txBox="1"/>
          <p:nvPr/>
        </p:nvSpPr>
        <p:spPr>
          <a:xfrm>
            <a:off x="322350" y="1878575"/>
            <a:ext cx="2344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вакуумная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CLICK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6" name="Google Shape;346;p41"/>
          <p:cNvSpPr/>
          <p:nvPr/>
        </p:nvSpPr>
        <p:spPr>
          <a:xfrm>
            <a:off x="3829114" y="30474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4 499 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7" name="Google Shape;347;p41"/>
          <p:cNvSpPr/>
          <p:nvPr/>
        </p:nvSpPr>
        <p:spPr>
          <a:xfrm>
            <a:off x="3067825" y="30454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977989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8" name="Google Shape;348;p41"/>
          <p:cNvSpPr txBox="1"/>
          <p:nvPr/>
        </p:nvSpPr>
        <p:spPr>
          <a:xfrm>
            <a:off x="2968375" y="1878575"/>
            <a:ext cx="2344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с RFID защитой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GRAN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22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Сочетание прочных и водоотталкивающих материалов 2-х фактур: меланж и 3D жаккард.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349" name="Google Shape;349;p41"/>
          <p:cNvGrpSpPr/>
          <p:nvPr/>
        </p:nvGrpSpPr>
        <p:grpSpPr>
          <a:xfrm>
            <a:off x="421540" y="2592015"/>
            <a:ext cx="250658" cy="110400"/>
            <a:chOff x="421540" y="4109065"/>
            <a:chExt cx="250658" cy="110400"/>
          </a:xfrm>
        </p:grpSpPr>
        <p:sp>
          <p:nvSpPr>
            <p:cNvPr id="350" name="Google Shape;350;p41"/>
            <p:cNvSpPr/>
            <p:nvPr/>
          </p:nvSpPr>
          <p:spPr>
            <a:xfrm>
              <a:off x="421540" y="4109065"/>
              <a:ext cx="111000" cy="110400"/>
            </a:xfrm>
            <a:prstGeom prst="ellipse">
              <a:avLst/>
            </a:prstGeom>
            <a:solidFill>
              <a:srgbClr val="E6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1"/>
            <p:cNvSpPr/>
            <p:nvPr/>
          </p:nvSpPr>
          <p:spPr>
            <a:xfrm>
              <a:off x="561197" y="4109065"/>
              <a:ext cx="111000" cy="1104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41"/>
          <p:cNvSpPr/>
          <p:nvPr/>
        </p:nvSpPr>
        <p:spPr>
          <a:xfrm>
            <a:off x="1183089" y="40666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1 468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3" name="Google Shape;353;p41"/>
          <p:cNvSpPr/>
          <p:nvPr/>
        </p:nvSpPr>
        <p:spPr>
          <a:xfrm>
            <a:off x="421800" y="40646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7441</a:t>
            </a:r>
            <a:endParaRPr sz="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4" name="Google Shape;354;p41"/>
          <p:cNvSpPr txBox="1"/>
          <p:nvPr/>
        </p:nvSpPr>
        <p:spPr>
          <a:xfrm>
            <a:off x="322350" y="3197800"/>
            <a:ext cx="25752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Зонт складной с ручкой-фонариком, полуавтомат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PRESTON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5" name="Google Shape;355;p41"/>
          <p:cNvSpPr/>
          <p:nvPr/>
        </p:nvSpPr>
        <p:spPr>
          <a:xfrm>
            <a:off x="1944400" y="4064600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16.06.2025</a:t>
            </a:r>
            <a:endParaRPr/>
          </a:p>
        </p:txBody>
      </p:sp>
      <p:sp>
        <p:nvSpPr>
          <p:cNvPr id="356" name="Google Shape;356;p41"/>
          <p:cNvSpPr/>
          <p:nvPr/>
        </p:nvSpPr>
        <p:spPr>
          <a:xfrm>
            <a:off x="419625" y="240275"/>
            <a:ext cx="51291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ТАКТИЧЕСКАЯ КАПСУЛА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Будь готов ко всему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Рюкзак: готов к любым испытаниям, от городских миссий до полевых задач. Прочные материалы, эргономичный дизайн. Термос: корпус из нержавеющей стали, минималистичный дизайн. </a:t>
            </a:r>
            <a:endParaRPr sz="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Сохранит ваш напиток в идеальной температуре при любых условиях.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42" title="lin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2" title="изображение_2025-03-26_174507931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800" y="3028698"/>
            <a:ext cx="1468200" cy="1468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63" name="Google Shape;363;p42"/>
          <p:cNvGrpSpPr/>
          <p:nvPr/>
        </p:nvGrpSpPr>
        <p:grpSpPr>
          <a:xfrm>
            <a:off x="421803" y="2323321"/>
            <a:ext cx="389764" cy="113214"/>
            <a:chOff x="4235878" y="2262296"/>
            <a:chExt cx="389764" cy="113214"/>
          </a:xfrm>
        </p:grpSpPr>
        <p:sp>
          <p:nvSpPr>
            <p:cNvPr id="364" name="Google Shape;364;p42"/>
            <p:cNvSpPr/>
            <p:nvPr/>
          </p:nvSpPr>
          <p:spPr>
            <a:xfrm>
              <a:off x="4235878" y="2265109"/>
              <a:ext cx="111000" cy="1104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2"/>
            <p:cNvSpPr/>
            <p:nvPr/>
          </p:nvSpPr>
          <p:spPr>
            <a:xfrm>
              <a:off x="4373358" y="2262296"/>
              <a:ext cx="111000" cy="110400"/>
            </a:xfrm>
            <a:prstGeom prst="ellipse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2"/>
            <p:cNvSpPr/>
            <p:nvPr/>
          </p:nvSpPr>
          <p:spPr>
            <a:xfrm>
              <a:off x="4514641" y="2262296"/>
              <a:ext cx="111000" cy="110400"/>
            </a:xfrm>
            <a:prstGeom prst="ellipse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7" name="Google Shape;367;p42"/>
          <p:cNvSpPr txBox="1"/>
          <p:nvPr/>
        </p:nvSpPr>
        <p:spPr>
          <a:xfrm>
            <a:off x="2145125" y="2110575"/>
            <a:ext cx="2151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Сочетание основного прочного водоотталкивающего материала </a:t>
            </a:r>
            <a:b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яркой контрастной подкладки</a:t>
            </a:r>
            <a:endParaRPr sz="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8" name="Google Shape;368;p42"/>
          <p:cNvSpPr/>
          <p:nvPr/>
        </p:nvSpPr>
        <p:spPr>
          <a:xfrm rot="-1799793">
            <a:off x="2849856" y="429114"/>
            <a:ext cx="2228033" cy="190895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9" name="Google Shape;369;p42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1601" y="3028590"/>
            <a:ext cx="1468200" cy="1468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0" name="Google Shape;370;p42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1600" y="518450"/>
            <a:ext cx="1543200" cy="1543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71" name="Google Shape;371;p42"/>
          <p:cNvSpPr txBox="1"/>
          <p:nvPr/>
        </p:nvSpPr>
        <p:spPr>
          <a:xfrm>
            <a:off x="322350" y="1174250"/>
            <a:ext cx="2344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с RFID защитой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LINK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15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Основная ткань: 100% полиэстер,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подкладка: 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2" name="Google Shape;372;p42"/>
          <p:cNvSpPr/>
          <p:nvPr/>
        </p:nvSpPr>
        <p:spPr>
          <a:xfrm>
            <a:off x="1183089" y="25837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5 360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3" name="Google Shape;373;p42"/>
          <p:cNvSpPr/>
          <p:nvPr/>
        </p:nvSpPr>
        <p:spPr>
          <a:xfrm>
            <a:off x="421800" y="25817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971701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74" name="Google Shape;374;p42" title="bf_white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2"/>
          <p:cNvSpPr txBox="1"/>
          <p:nvPr/>
        </p:nvSpPr>
        <p:spPr>
          <a:xfrm>
            <a:off x="7675625" y="3726900"/>
            <a:ext cx="113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Жёсткий каркас</a:t>
            </a:r>
            <a:endParaRPr sz="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вход</a:t>
            </a:r>
            <a:endParaRPr sz="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6" name="Google Shape;376;p42"/>
          <p:cNvSpPr/>
          <p:nvPr/>
        </p:nvSpPr>
        <p:spPr>
          <a:xfrm>
            <a:off x="6627012" y="3119070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43" title="spar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2" name="Google Shape;382;p43"/>
          <p:cNvGrpSpPr/>
          <p:nvPr/>
        </p:nvGrpSpPr>
        <p:grpSpPr>
          <a:xfrm>
            <a:off x="420616" y="2329598"/>
            <a:ext cx="386217" cy="113214"/>
            <a:chOff x="420616" y="2184151"/>
            <a:chExt cx="386217" cy="113214"/>
          </a:xfrm>
        </p:grpSpPr>
        <p:sp>
          <p:nvSpPr>
            <p:cNvPr id="383" name="Google Shape;383;p43"/>
            <p:cNvSpPr/>
            <p:nvPr/>
          </p:nvSpPr>
          <p:spPr>
            <a:xfrm>
              <a:off x="420616" y="2184151"/>
              <a:ext cx="111000" cy="1104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3"/>
            <p:cNvSpPr/>
            <p:nvPr/>
          </p:nvSpPr>
          <p:spPr>
            <a:xfrm>
              <a:off x="558353" y="2186965"/>
              <a:ext cx="111000" cy="1104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3"/>
            <p:cNvSpPr/>
            <p:nvPr/>
          </p:nvSpPr>
          <p:spPr>
            <a:xfrm>
              <a:off x="695833" y="2184151"/>
              <a:ext cx="111000" cy="110400"/>
            </a:xfrm>
            <a:prstGeom prst="ellipse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86" name="Google Shape;386;p43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775" y="3089625"/>
            <a:ext cx="1391100" cy="13911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7" name="Google Shape;387;p4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297" r="34593" b="17304"/>
          <a:stretch/>
        </p:blipFill>
        <p:spPr>
          <a:xfrm>
            <a:off x="1980227" y="3089889"/>
            <a:ext cx="1407300" cy="14070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8" name="Google Shape;388;p43"/>
          <p:cNvSpPr/>
          <p:nvPr/>
        </p:nvSpPr>
        <p:spPr>
          <a:xfrm>
            <a:off x="1183089" y="260294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5 773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89" name="Google Shape;389;p43"/>
          <p:cNvSpPr/>
          <p:nvPr/>
        </p:nvSpPr>
        <p:spPr>
          <a:xfrm>
            <a:off x="421800" y="260094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970113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0" name="Google Shape;390;p43"/>
          <p:cNvSpPr txBox="1"/>
          <p:nvPr/>
        </p:nvSpPr>
        <p:spPr>
          <a:xfrm>
            <a:off x="322350" y="1174250"/>
            <a:ext cx="2344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с RFID защитой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SPARK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19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Основная ткань: 100% полиэстер, </a:t>
            </a:r>
            <a:b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подкладка: 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1" name="Google Shape;391;p43"/>
          <p:cNvSpPr txBox="1"/>
          <p:nvPr/>
        </p:nvSpPr>
        <p:spPr>
          <a:xfrm>
            <a:off x="2145125" y="2110575"/>
            <a:ext cx="2151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Сочетание основного прочного водоотталкивающего материала </a:t>
            </a:r>
            <a:b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яркой контрастной подкладки</a:t>
            </a:r>
            <a:endParaRPr sz="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92" name="Google Shape;392;p43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46" t="16701" r="8354"/>
          <a:stretch/>
        </p:blipFill>
        <p:spPr>
          <a:xfrm>
            <a:off x="2221600" y="518450"/>
            <a:ext cx="1543200" cy="1543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93" name="Google Shape;393;p43"/>
          <p:cNvSpPr/>
          <p:nvPr/>
        </p:nvSpPr>
        <p:spPr>
          <a:xfrm rot="-1799793">
            <a:off x="2849856" y="429114"/>
            <a:ext cx="2228033" cy="190895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43"/>
          <p:cNvSpPr txBox="1"/>
          <p:nvPr/>
        </p:nvSpPr>
        <p:spPr>
          <a:xfrm>
            <a:off x="8026350" y="1313525"/>
            <a:ext cx="775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вход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5" name="Google Shape;395;p43"/>
          <p:cNvSpPr/>
          <p:nvPr/>
        </p:nvSpPr>
        <p:spPr>
          <a:xfrm rot="5400000">
            <a:off x="7420588" y="1011644"/>
            <a:ext cx="9957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6" name="Google Shape;396;p43" title="bf_white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6" title="4.png"/>
          <p:cNvPicPr preferRelativeResize="0"/>
          <p:nvPr/>
        </p:nvPicPr>
        <p:blipFill rotWithShape="1">
          <a:blip r:embed="rId3">
            <a:alphaModFix/>
          </a:blip>
          <a:srcRect l="4086" r="-9"/>
          <a:stretch/>
        </p:blipFill>
        <p:spPr>
          <a:xfrm>
            <a:off x="-28575" y="-40400"/>
            <a:ext cx="9404549" cy="5194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6"/>
          <p:cNvSpPr txBox="1"/>
          <p:nvPr/>
        </p:nvSpPr>
        <p:spPr>
          <a:xfrm>
            <a:off x="4005575" y="815825"/>
            <a:ext cx="5797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26"/>
          <p:cNvSpPr/>
          <p:nvPr/>
        </p:nvSpPr>
        <p:spPr>
          <a:xfrm>
            <a:off x="404875" y="470850"/>
            <a:ext cx="7741800" cy="4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КАЖДЫЙ РЮКЗАК — ЭТО ИСТОРИЯ УНИКАЛЬНОСТИ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БРЕНДА:</a:t>
            </a:r>
            <a:r>
              <a:rPr lang="ru" sz="2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 ОТ ДЕТАЛЕЙ ДО СТИЛЯ</a:t>
            </a:r>
            <a:endParaRPr sz="2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 — не просто аксессуар, а важный элемент символизирующий связь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брендом, проявляя его посылы и философию. Обладая способностью хранить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себе всё важное, он является отражением бренда с которым он ассоциируется.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поможет подчеркнуть индивидуальность, став отличным дополнением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частью стиля жизни. 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Рюкзак напоминает, что фокусироваться на главном — </a:t>
            </a:r>
            <a:br>
              <a:rPr lang="ru" sz="1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ключ к достижению целей.</a:t>
            </a:r>
            <a:endParaRPr sz="1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Выбор рюкзака =</a:t>
            </a:r>
            <a:r>
              <a:rPr lang="ru" sz="1900" b="1">
                <a:solidFill>
                  <a:srgbClr val="EAD1DC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выбор комфорта, </a:t>
            </a:r>
            <a:br>
              <a:rPr lang="ru" sz="1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стиля и</a:t>
            </a:r>
            <a:r>
              <a:rPr lang="ru" sz="19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 новых решений</a:t>
            </a:r>
            <a:endParaRPr sz="19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1">
              <a:solidFill>
                <a:srgbClr val="EAD1D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4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768"/>
          <a:stretch/>
        </p:blipFill>
        <p:spPr>
          <a:xfrm>
            <a:off x="-1" y="0"/>
            <a:ext cx="449705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4" descr="Google Shape;1846;p72">
            <a:hlinkClick r:id="rId4"/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438" b="33896"/>
          <a:stretch/>
        </p:blipFill>
        <p:spPr>
          <a:xfrm>
            <a:off x="5779025" y="495312"/>
            <a:ext cx="2038500" cy="529975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44"/>
          <p:cNvSpPr txBox="1"/>
          <p:nvPr/>
        </p:nvSpPr>
        <p:spPr>
          <a:xfrm>
            <a:off x="4878050" y="1295400"/>
            <a:ext cx="38403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HapFull — новая торговая марка облегчённых урбан рюкзаков! Подходят для повседневного использования, мероприятий, путешествий, занятий спортом.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Модельный ряд имеет улучшенную эргономику и проработан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до мельчайших деталей, от сдержанных и лаконичных моделей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до ярких стильных акцентных и спортивных, отражающих динамику.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Лучшее предложение на рынке в соотношении «цена-качество». Идеальная основа для любой мерч-коллекции — каждая модель продумана с точки зрения возможностей брендирования.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отталкивает воду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светоотражающие элементы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вентилируемые эргономичные изогнутые лямки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карман для ноутбука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4" name="Google Shape;404;p44" descr="Google Shape;1866;p73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5500" y="2858378"/>
            <a:ext cx="261952" cy="298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44" descr="Google Shape;1867;p73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8375" y="3292499"/>
            <a:ext cx="276213" cy="1974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6" name="Google Shape;406;p44"/>
          <p:cNvGrpSpPr/>
          <p:nvPr/>
        </p:nvGrpSpPr>
        <p:grpSpPr>
          <a:xfrm>
            <a:off x="4878055" y="3628568"/>
            <a:ext cx="276216" cy="284492"/>
            <a:chOff x="9353474" y="3542736"/>
            <a:chExt cx="488878" cy="503526"/>
          </a:xfrm>
        </p:grpSpPr>
        <p:pic>
          <p:nvPicPr>
            <p:cNvPr id="407" name="Google Shape;407;p44" descr="Google Shape;1863;p73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53474" y="3739487"/>
              <a:ext cx="306776" cy="306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8" name="Google Shape;408;p44" descr="Google Shape;1868;p73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88436" y="3542736"/>
              <a:ext cx="353916" cy="1979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9" name="Google Shape;409;p44" descr="Google Shape;1877;p73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9056" y="4081420"/>
            <a:ext cx="254843" cy="196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45" descr="Google Shape;1890;p7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2335" y="2947644"/>
            <a:ext cx="1984932" cy="198493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1" y="0"/>
                </a:moveTo>
                <a:cubicBezTo>
                  <a:pt x="4837" y="0"/>
                  <a:pt x="0" y="4837"/>
                  <a:pt x="0" y="10801"/>
                </a:cubicBezTo>
                <a:cubicBezTo>
                  <a:pt x="0" y="16766"/>
                  <a:pt x="4837" y="21600"/>
                  <a:pt x="10801" y="21600"/>
                </a:cubicBezTo>
                <a:cubicBezTo>
                  <a:pt x="16766" y="21600"/>
                  <a:pt x="21600" y="16766"/>
                  <a:pt x="21600" y="10801"/>
                </a:cubicBezTo>
                <a:cubicBezTo>
                  <a:pt x="21600" y="4837"/>
                  <a:pt x="16766" y="0"/>
                  <a:pt x="1080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15" name="Google Shape;415;p45" descr="Google Shape;1891;p7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8327" y="537049"/>
            <a:ext cx="2294514" cy="22945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16" name="Google Shape;416;p45" descr="Google Shape;1892;p74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"/>
          <a:stretch/>
        </p:blipFill>
        <p:spPr>
          <a:xfrm>
            <a:off x="5349825" y="1697194"/>
            <a:ext cx="1056780" cy="105667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2" y="0"/>
                </a:moveTo>
                <a:cubicBezTo>
                  <a:pt x="4837" y="0"/>
                  <a:pt x="0" y="4834"/>
                  <a:pt x="0" y="10798"/>
                </a:cubicBezTo>
                <a:cubicBezTo>
                  <a:pt x="0" y="16762"/>
                  <a:pt x="4837" y="21600"/>
                  <a:pt x="10802" y="21600"/>
                </a:cubicBezTo>
                <a:cubicBezTo>
                  <a:pt x="16767" y="21600"/>
                  <a:pt x="21600" y="16762"/>
                  <a:pt x="21600" y="10798"/>
                </a:cubicBezTo>
                <a:cubicBezTo>
                  <a:pt x="21600" y="4834"/>
                  <a:pt x="16767" y="0"/>
                  <a:pt x="1080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17" name="Google Shape;417;p45" descr="Google Shape;1894;p74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116" t="36246" r="14715" b="4585"/>
          <a:stretch/>
        </p:blipFill>
        <p:spPr>
          <a:xfrm>
            <a:off x="4853439" y="374121"/>
            <a:ext cx="1129302" cy="112930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798" y="0"/>
                </a:moveTo>
                <a:cubicBezTo>
                  <a:pt x="4834" y="0"/>
                  <a:pt x="0" y="4834"/>
                  <a:pt x="0" y="10798"/>
                </a:cubicBezTo>
                <a:cubicBezTo>
                  <a:pt x="0" y="16762"/>
                  <a:pt x="4834" y="21600"/>
                  <a:pt x="10798" y="21600"/>
                </a:cubicBezTo>
                <a:cubicBezTo>
                  <a:pt x="16762" y="21600"/>
                  <a:pt x="21600" y="16762"/>
                  <a:pt x="21600" y="10798"/>
                </a:cubicBezTo>
                <a:cubicBezTo>
                  <a:pt x="21600" y="4834"/>
                  <a:pt x="16762" y="0"/>
                  <a:pt x="10798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18" name="Google Shape;418;p45" descr="Google Shape;1889;p74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"/>
          <a:stretch/>
        </p:blipFill>
        <p:spPr>
          <a:xfrm>
            <a:off x="7265540" y="2969622"/>
            <a:ext cx="1467288" cy="14646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2" y="0"/>
                </a:moveTo>
                <a:cubicBezTo>
                  <a:pt x="4837" y="0"/>
                  <a:pt x="0" y="4834"/>
                  <a:pt x="0" y="10798"/>
                </a:cubicBezTo>
                <a:cubicBezTo>
                  <a:pt x="0" y="16763"/>
                  <a:pt x="4837" y="21600"/>
                  <a:pt x="10802" y="21600"/>
                </a:cubicBezTo>
                <a:cubicBezTo>
                  <a:pt x="16767" y="21600"/>
                  <a:pt x="21600" y="16763"/>
                  <a:pt x="21600" y="10798"/>
                </a:cubicBezTo>
                <a:cubicBezTo>
                  <a:pt x="21600" y="4834"/>
                  <a:pt x="16767" y="0"/>
                  <a:pt x="1080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19" name="Google Shape;419;p45"/>
          <p:cNvSpPr txBox="1"/>
          <p:nvPr/>
        </p:nvSpPr>
        <p:spPr>
          <a:xfrm>
            <a:off x="381000" y="381000"/>
            <a:ext cx="48228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2000" b="1">
                <a:latin typeface="Montserrat"/>
                <a:ea typeface="Montserrat"/>
                <a:cs typeface="Montserrat"/>
                <a:sym typeface="Montserrat"/>
              </a:rPr>
              <a:t>НАДЁЖНЫЙ ПОМОЩНИК </a:t>
            </a:r>
            <a:br>
              <a:rPr lang="ru" sz="2000" b="1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>
                <a:latin typeface="Montserrat"/>
                <a:ea typeface="Montserrat"/>
                <a:cs typeface="Montserrat"/>
                <a:sym typeface="Montserrat"/>
              </a:rPr>
              <a:t>НА КАЖДЫЙ ДЕНЬ</a:t>
            </a:r>
            <a:endParaRPr sz="20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ОБЛЕГЧЁННЫЙ ЭРГОНОМИЧНЫЙ ДИЗАЙН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Улучшенная версия популярного форм-фактора, облегчённая формоустойчивая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спинка, сбалансированность в деталях.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Эргономичные изогнутые лямки обеспечивают дополнительный комфорт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при длительном ношении. Благодаря более плотному прилеганию к плечу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происходит равномерное распределение веса, снижается нагрузка на спину.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ЛЁГКИЕ, НО ПРОЧНЫЕ 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Из водоотталкивающей износостойкой ткани, с качественной фурнитурой,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отделением для ноутбука, со светоотражающими элементами и с креплением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на ручку чемодана.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Все швы ровные и эстетичные, обработаны защитной тканевой тесьмой.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Вентилируемые детали обеспечивают комфортную вентиляцию спины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в течение длительного времени.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Идеи использования: для детей и подростков, для раздачи на выставках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конференциях, для ивент-индустрии, для спортивных мероприятий,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для велком-пака, для промо-акций, в составе функционального подарка.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0" name="Google Shape;420;p45">
            <a:hlinkClick r:id="rId8"/>
          </p:cNvPr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Google Shape;425;p46" title="mi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46"/>
          <p:cNvSpPr txBox="1"/>
          <p:nvPr/>
        </p:nvSpPr>
        <p:spPr>
          <a:xfrm>
            <a:off x="348675" y="3994235"/>
            <a:ext cx="37533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для компьютера из матовой мягкой ткани</a:t>
            </a:r>
            <a:endParaRPr lang="en-US" sz="800" dirty="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Стенки с уплотнителем защитят содержимое от повреждения</a:t>
            </a:r>
            <a:endParaRPr lang="en-US" sz="800" dirty="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Подходит для офиса и повседневной жизни</a:t>
            </a:r>
            <a:endParaRPr sz="800" dirty="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7" name="Google Shape;427;p46"/>
          <p:cNvSpPr/>
          <p:nvPr/>
        </p:nvSpPr>
        <p:spPr>
          <a:xfrm>
            <a:off x="419625" y="240275"/>
            <a:ext cx="52605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БЫТЬ НА СВЯЗИ С МИРОМ,</a:t>
            </a:r>
            <a:b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ВСЕГДА И ВЕЗДЕ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Активность, коммуникация, мобильность — ваш оптимальный режим 24/7.</a:t>
            </a:r>
            <a:endParaRPr sz="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Вместе с сумкой для ноутбука Mix это стало возможно.</a:t>
            </a:r>
            <a:endParaRPr sz="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8" name="Google Shape;428;p46"/>
          <p:cNvSpPr txBox="1"/>
          <p:nvPr/>
        </p:nvSpPr>
        <p:spPr>
          <a:xfrm>
            <a:off x="322350" y="189202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Конференц сумка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MIX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9" name="Google Shape;429;p46"/>
          <p:cNvSpPr/>
          <p:nvPr/>
        </p:nvSpPr>
        <p:spPr>
          <a:xfrm>
            <a:off x="1183089" y="29866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0" name="Google Shape;430;p46"/>
          <p:cNvSpPr/>
          <p:nvPr/>
        </p:nvSpPr>
        <p:spPr>
          <a:xfrm>
            <a:off x="421800" y="29846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9297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1" name="Google Shape;431;p46"/>
          <p:cNvSpPr/>
          <p:nvPr/>
        </p:nvSpPr>
        <p:spPr>
          <a:xfrm>
            <a:off x="1944400" y="298462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27.05.2025</a:t>
            </a:r>
            <a:endParaRPr/>
          </a:p>
        </p:txBody>
      </p:sp>
      <p:pic>
        <p:nvPicPr>
          <p:cNvPr id="432" name="Google Shape;432;p46">
            <a:hlinkClick r:id="rId5"/>
          </p:cNvPr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46"/>
          <p:cNvSpPr txBox="1"/>
          <p:nvPr/>
        </p:nvSpPr>
        <p:spPr>
          <a:xfrm>
            <a:off x="3896925" y="3340450"/>
            <a:ext cx="17832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Съёмный регулируемый плечевой ремень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4" name="Google Shape;434;p46"/>
          <p:cNvSpPr/>
          <p:nvPr/>
        </p:nvSpPr>
        <p:spPr>
          <a:xfrm rot="-1799793">
            <a:off x="4400281" y="1658989"/>
            <a:ext cx="2228033" cy="190895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5" name="Google Shape;435;p46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2025" y="1748325"/>
            <a:ext cx="1543200" cy="1543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47" title="11.png"/>
          <p:cNvPicPr preferRelativeResize="0"/>
          <p:nvPr/>
        </p:nvPicPr>
        <p:blipFill rotWithShape="1">
          <a:blip r:embed="rId3">
            <a:alphaModFix/>
          </a:blip>
          <a:srcRect l="9144" t="17054" r="3519" b="5844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47"/>
          <p:cNvSpPr/>
          <p:nvPr/>
        </p:nvSpPr>
        <p:spPr>
          <a:xfrm>
            <a:off x="394090" y="252840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ВОДОСТОЙКИЕ РЮКЗАКИ </a:t>
            </a:r>
            <a:b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С ЭФФЕКТОМ SOFT TOUCH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42" name="Google Shape;442;p47"/>
          <p:cNvGrpSpPr/>
          <p:nvPr/>
        </p:nvGrpSpPr>
        <p:grpSpPr>
          <a:xfrm>
            <a:off x="391427" y="3882463"/>
            <a:ext cx="260208" cy="261509"/>
            <a:chOff x="299507" y="1108855"/>
            <a:chExt cx="240000" cy="241200"/>
          </a:xfrm>
        </p:grpSpPr>
        <p:pic>
          <p:nvPicPr>
            <p:cNvPr id="443" name="Google Shape;443;p47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4" name="Google Shape;444;p4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445" name="Google Shape;445;p47">
            <a:hlinkClick r:id="rId5"/>
          </p:cNvPr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47"/>
          <p:cNvSpPr txBox="1"/>
          <p:nvPr/>
        </p:nvSpPr>
        <p:spPr>
          <a:xfrm>
            <a:off x="322350" y="117812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GO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19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90% полиуретан, 10%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7" name="Google Shape;447;p47"/>
          <p:cNvSpPr/>
          <p:nvPr/>
        </p:nvSpPr>
        <p:spPr>
          <a:xfrm>
            <a:off x="1183089" y="2425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1 939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8" name="Google Shape;448;p47"/>
          <p:cNvSpPr txBox="1"/>
          <p:nvPr/>
        </p:nvSpPr>
        <p:spPr>
          <a:xfrm>
            <a:off x="354950" y="294827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трансформер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SHOP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15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полиуретан.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9" name="Google Shape;449;p47"/>
          <p:cNvSpPr/>
          <p:nvPr/>
        </p:nvSpPr>
        <p:spPr>
          <a:xfrm>
            <a:off x="1215689" y="4178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0" name="Google Shape;450;p47"/>
          <p:cNvSpPr/>
          <p:nvPr/>
        </p:nvSpPr>
        <p:spPr>
          <a:xfrm>
            <a:off x="454400" y="4176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199015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451" name="Google Shape;451;p47"/>
          <p:cNvGrpSpPr/>
          <p:nvPr/>
        </p:nvGrpSpPr>
        <p:grpSpPr>
          <a:xfrm>
            <a:off x="391427" y="2109119"/>
            <a:ext cx="260208" cy="261509"/>
            <a:chOff x="299507" y="1108855"/>
            <a:chExt cx="240000" cy="241200"/>
          </a:xfrm>
        </p:grpSpPr>
        <p:pic>
          <p:nvPicPr>
            <p:cNvPr id="452" name="Google Shape;452;p47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3" name="Google Shape;453;p4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454" name="Google Shape;454;p47"/>
          <p:cNvSpPr/>
          <p:nvPr/>
        </p:nvSpPr>
        <p:spPr>
          <a:xfrm>
            <a:off x="421800" y="2423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16805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455" name="Google Shape;455;p47"/>
          <p:cNvGrpSpPr/>
          <p:nvPr/>
        </p:nvGrpSpPr>
        <p:grpSpPr>
          <a:xfrm>
            <a:off x="6414177" y="3882463"/>
            <a:ext cx="260208" cy="261509"/>
            <a:chOff x="299507" y="1108855"/>
            <a:chExt cx="240000" cy="241200"/>
          </a:xfrm>
        </p:grpSpPr>
        <p:pic>
          <p:nvPicPr>
            <p:cNvPr id="456" name="Google Shape;456;p47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7" name="Google Shape;457;p4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458" name="Google Shape;458;p47"/>
          <p:cNvSpPr txBox="1"/>
          <p:nvPr/>
        </p:nvSpPr>
        <p:spPr>
          <a:xfrm>
            <a:off x="6377700" y="294827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SIMPLE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18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90% полиуретан, 10%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9" name="Google Shape;459;p47"/>
          <p:cNvSpPr/>
          <p:nvPr/>
        </p:nvSpPr>
        <p:spPr>
          <a:xfrm>
            <a:off x="7238439" y="4178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60" name="Google Shape;460;p47"/>
          <p:cNvSpPr/>
          <p:nvPr/>
        </p:nvSpPr>
        <p:spPr>
          <a:xfrm>
            <a:off x="6477150" y="4176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199014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Google Shape;465;p48" title="22.png"/>
          <p:cNvPicPr preferRelativeResize="0"/>
          <p:nvPr/>
        </p:nvPicPr>
        <p:blipFill rotWithShape="1">
          <a:blip r:embed="rId3">
            <a:alphaModFix/>
          </a:blip>
          <a:srcRect l="7689" t="13472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48"/>
          <p:cNvPicPr preferRelativeResize="0"/>
          <p:nvPr/>
        </p:nvPicPr>
        <p:blipFill rotWithShape="1">
          <a:blip r:embed="rId4">
            <a:alphaModFix/>
          </a:blip>
          <a:srcRect t="11447" b="9054"/>
          <a:stretch/>
        </p:blipFill>
        <p:spPr>
          <a:xfrm>
            <a:off x="12213898" y="1020325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48">
            <a:hlinkClick r:id="rId5"/>
          </p:cNvPr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90" y="374125"/>
            <a:ext cx="437860" cy="206675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48"/>
          <p:cNvSpPr txBox="1"/>
          <p:nvPr/>
        </p:nvSpPr>
        <p:spPr>
          <a:xfrm>
            <a:off x="6710080" y="1248905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Подушка дорожная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SOFT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9" name="Google Shape;469;p48"/>
          <p:cNvSpPr/>
          <p:nvPr/>
        </p:nvSpPr>
        <p:spPr>
          <a:xfrm>
            <a:off x="7321737" y="194266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48"/>
          <p:cNvSpPr txBox="1"/>
          <p:nvPr/>
        </p:nvSpPr>
        <p:spPr>
          <a:xfrm>
            <a:off x="7304796" y="1897036"/>
            <a:ext cx="58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1 069 ₽</a:t>
            </a:r>
            <a:endParaRPr sz="8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1" name="Google Shape;471;p48"/>
          <p:cNvSpPr/>
          <p:nvPr/>
        </p:nvSpPr>
        <p:spPr>
          <a:xfrm>
            <a:off x="6714544" y="1940667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48"/>
          <p:cNvSpPr txBox="1"/>
          <p:nvPr/>
        </p:nvSpPr>
        <p:spPr>
          <a:xfrm>
            <a:off x="6714545" y="189703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62000</a:t>
            </a:r>
            <a:endParaRPr sz="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3" name="Google Shape;473;p48"/>
          <p:cNvSpPr txBox="1"/>
          <p:nvPr/>
        </p:nvSpPr>
        <p:spPr>
          <a:xfrm>
            <a:off x="6705605" y="2468090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ФОРМУЛА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4" name="Google Shape;474;p48"/>
          <p:cNvSpPr/>
          <p:nvPr/>
        </p:nvSpPr>
        <p:spPr>
          <a:xfrm>
            <a:off x="7317262" y="3161848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48"/>
          <p:cNvSpPr txBox="1"/>
          <p:nvPr/>
        </p:nvSpPr>
        <p:spPr>
          <a:xfrm>
            <a:off x="7300321" y="3116222"/>
            <a:ext cx="58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1 913 ₽</a:t>
            </a:r>
            <a:endParaRPr sz="8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6" name="Google Shape;476;p48"/>
          <p:cNvSpPr/>
          <p:nvPr/>
        </p:nvSpPr>
        <p:spPr>
          <a:xfrm>
            <a:off x="6710069" y="3159852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48"/>
          <p:cNvSpPr txBox="1"/>
          <p:nvPr/>
        </p:nvSpPr>
        <p:spPr>
          <a:xfrm>
            <a:off x="6710070" y="3116220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22100</a:t>
            </a:r>
            <a:endParaRPr sz="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8" name="Google Shape;478;p48"/>
          <p:cNvSpPr txBox="1"/>
          <p:nvPr/>
        </p:nvSpPr>
        <p:spPr>
          <a:xfrm>
            <a:off x="6705605" y="3687290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SAFE 10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9" name="Google Shape;479;p48"/>
          <p:cNvSpPr/>
          <p:nvPr/>
        </p:nvSpPr>
        <p:spPr>
          <a:xfrm>
            <a:off x="7317262" y="4381048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48"/>
          <p:cNvSpPr txBox="1"/>
          <p:nvPr/>
        </p:nvSpPr>
        <p:spPr>
          <a:xfrm>
            <a:off x="7300321" y="4335422"/>
            <a:ext cx="58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1 717 ₽</a:t>
            </a:r>
            <a:endParaRPr sz="8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1" name="Google Shape;481;p48"/>
          <p:cNvSpPr/>
          <p:nvPr/>
        </p:nvSpPr>
        <p:spPr>
          <a:xfrm>
            <a:off x="6710069" y="4379052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48"/>
          <p:cNvSpPr txBox="1"/>
          <p:nvPr/>
        </p:nvSpPr>
        <p:spPr>
          <a:xfrm>
            <a:off x="6710070" y="4335420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37173</a:t>
            </a:r>
            <a:endParaRPr sz="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3" name="Google Shape;483;p48"/>
          <p:cNvSpPr/>
          <p:nvPr/>
        </p:nvSpPr>
        <p:spPr>
          <a:xfrm>
            <a:off x="423375" y="252875"/>
            <a:ext cx="5180400" cy="15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ЛЮБОГО СТИЛЯ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Стильный и многофункциональный рюкзак удачно подчеркнёт вашу индивидуальность.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Яркие, дерзкие, бросающие вызов стереотипным представлениям о «рюкзаках».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Удачное добавление к любому образу от спортивного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до делового стиля, а водоотталкивающий материал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позволит в любую погоду сохранить вещи сухими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быть на высоте вне зависимости от сезона!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4" name="Google Shape;484;p48"/>
          <p:cNvSpPr txBox="1"/>
          <p:nvPr/>
        </p:nvSpPr>
        <p:spPr>
          <a:xfrm>
            <a:off x="346897" y="4380238"/>
            <a:ext cx="24342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Можно использовать как сумку </a:t>
            </a:r>
            <a:b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через плечо, можно носить как рюкзак</a:t>
            </a:r>
            <a:endParaRPr sz="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5" name="Google Shape;485;p48"/>
          <p:cNvSpPr/>
          <p:nvPr/>
        </p:nvSpPr>
        <p:spPr>
          <a:xfrm rot="-5400000">
            <a:off x="1803409" y="3814475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48"/>
          <p:cNvSpPr txBox="1"/>
          <p:nvPr/>
        </p:nvSpPr>
        <p:spPr>
          <a:xfrm>
            <a:off x="322350" y="1839950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водонепроницаемый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SHOP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15 л. 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полиуретан.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7" name="Google Shape;487;p48"/>
          <p:cNvSpPr/>
          <p:nvPr/>
        </p:nvSpPr>
        <p:spPr>
          <a:xfrm>
            <a:off x="1183089" y="30869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488" name="Google Shape;488;p48"/>
          <p:cNvGrpSpPr/>
          <p:nvPr/>
        </p:nvGrpSpPr>
        <p:grpSpPr>
          <a:xfrm>
            <a:off x="391427" y="2770944"/>
            <a:ext cx="260208" cy="261509"/>
            <a:chOff x="299507" y="1108855"/>
            <a:chExt cx="240000" cy="241200"/>
          </a:xfrm>
        </p:grpSpPr>
        <p:pic>
          <p:nvPicPr>
            <p:cNvPr id="489" name="Google Shape;489;p48"/>
            <p:cNvPicPr preferRelativeResize="0"/>
            <p:nvPr/>
          </p:nvPicPr>
          <p:blipFill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0" name="Google Shape;490;p4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491" name="Google Shape;491;p48"/>
          <p:cNvSpPr/>
          <p:nvPr/>
        </p:nvSpPr>
        <p:spPr>
          <a:xfrm>
            <a:off x="421800" y="30849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199015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p49" title="30_3.png"/>
          <p:cNvPicPr preferRelativeResize="0"/>
          <p:nvPr/>
        </p:nvPicPr>
        <p:blipFill rotWithShape="1">
          <a:blip r:embed="rId3">
            <a:alphaModFix/>
          </a:blip>
          <a:srcRect l="1111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49"/>
          <p:cNvSpPr/>
          <p:nvPr/>
        </p:nvSpPr>
        <p:spPr>
          <a:xfrm>
            <a:off x="419625" y="240275"/>
            <a:ext cx="56100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ОБЛЕГЧЁННЫЕ РЮКЗАКИ 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В ГЛУБОКИХ ОСТАТКАХ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98" name="Google Shape;498;p49"/>
          <p:cNvGrpSpPr/>
          <p:nvPr/>
        </p:nvGrpSpPr>
        <p:grpSpPr>
          <a:xfrm>
            <a:off x="454393" y="3964085"/>
            <a:ext cx="394450" cy="110400"/>
            <a:chOff x="4081693" y="4330760"/>
            <a:chExt cx="394450" cy="110400"/>
          </a:xfrm>
        </p:grpSpPr>
        <p:sp>
          <p:nvSpPr>
            <p:cNvPr id="499" name="Google Shape;499;p49"/>
            <p:cNvSpPr/>
            <p:nvPr/>
          </p:nvSpPr>
          <p:spPr>
            <a:xfrm>
              <a:off x="4081693" y="4330760"/>
              <a:ext cx="111000" cy="110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9"/>
            <p:cNvSpPr/>
            <p:nvPr/>
          </p:nvSpPr>
          <p:spPr>
            <a:xfrm>
              <a:off x="4223831" y="4330760"/>
              <a:ext cx="111000" cy="110400"/>
            </a:xfrm>
            <a:prstGeom prst="ellipse">
              <a:avLst/>
            </a:prstGeom>
            <a:solidFill>
              <a:srgbClr val="4E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9"/>
            <p:cNvSpPr/>
            <p:nvPr/>
          </p:nvSpPr>
          <p:spPr>
            <a:xfrm>
              <a:off x="4365143" y="4330760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2" name="Google Shape;502;p49"/>
          <p:cNvSpPr/>
          <p:nvPr/>
        </p:nvSpPr>
        <p:spPr>
          <a:xfrm rot="2925626" flipH="1">
            <a:off x="1010023" y="1657126"/>
            <a:ext cx="3286212" cy="2877394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49"/>
          <p:cNvGrpSpPr/>
          <p:nvPr/>
        </p:nvGrpSpPr>
        <p:grpSpPr>
          <a:xfrm>
            <a:off x="454393" y="2193928"/>
            <a:ext cx="539169" cy="114614"/>
            <a:chOff x="4081693" y="2499853"/>
            <a:chExt cx="539169" cy="114614"/>
          </a:xfrm>
        </p:grpSpPr>
        <p:sp>
          <p:nvSpPr>
            <p:cNvPr id="504" name="Google Shape;504;p49"/>
            <p:cNvSpPr/>
            <p:nvPr/>
          </p:nvSpPr>
          <p:spPr>
            <a:xfrm>
              <a:off x="4081693" y="2502667"/>
              <a:ext cx="111000" cy="110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9"/>
            <p:cNvSpPr/>
            <p:nvPr/>
          </p:nvSpPr>
          <p:spPr>
            <a:xfrm>
              <a:off x="4223831" y="2499853"/>
              <a:ext cx="111000" cy="110400"/>
            </a:xfrm>
            <a:prstGeom prst="ellipse">
              <a:avLst/>
            </a:prstGeom>
            <a:solidFill>
              <a:srgbClr val="4E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9"/>
            <p:cNvSpPr/>
            <p:nvPr/>
          </p:nvSpPr>
          <p:spPr>
            <a:xfrm>
              <a:off x="4365143" y="2504067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9"/>
            <p:cNvSpPr/>
            <p:nvPr/>
          </p:nvSpPr>
          <p:spPr>
            <a:xfrm>
              <a:off x="4509861" y="2504067"/>
              <a:ext cx="111000" cy="110400"/>
            </a:xfrm>
            <a:prstGeom prst="ellipse">
              <a:avLst/>
            </a:pr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" name="Google Shape;508;p49"/>
          <p:cNvSpPr/>
          <p:nvPr/>
        </p:nvSpPr>
        <p:spPr>
          <a:xfrm rot="9476503">
            <a:off x="1646601" y="2680380"/>
            <a:ext cx="2013051" cy="1307439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49"/>
          <p:cNvSpPr/>
          <p:nvPr/>
        </p:nvSpPr>
        <p:spPr>
          <a:xfrm rot="-3535106">
            <a:off x="5627267" y="1811915"/>
            <a:ext cx="1751450" cy="1581203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0" name="Google Shape;510;p49">
            <a:hlinkClick r:id="rId4"/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49"/>
          <p:cNvSpPr txBox="1"/>
          <p:nvPr/>
        </p:nvSpPr>
        <p:spPr>
          <a:xfrm>
            <a:off x="354950" y="117812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COOL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16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2" name="Google Shape;512;p49"/>
          <p:cNvSpPr/>
          <p:nvPr/>
        </p:nvSpPr>
        <p:spPr>
          <a:xfrm>
            <a:off x="1180914" y="2425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3" name="Google Shape;513;p49"/>
          <p:cNvSpPr txBox="1"/>
          <p:nvPr/>
        </p:nvSpPr>
        <p:spPr>
          <a:xfrm>
            <a:off x="354950" y="2948275"/>
            <a:ext cx="19254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SHINE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10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4" name="Google Shape;514;p49"/>
          <p:cNvSpPr/>
          <p:nvPr/>
        </p:nvSpPr>
        <p:spPr>
          <a:xfrm>
            <a:off x="1180914" y="4178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5" name="Google Shape;515;p49"/>
          <p:cNvSpPr/>
          <p:nvPr/>
        </p:nvSpPr>
        <p:spPr>
          <a:xfrm>
            <a:off x="419625" y="4176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199013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6" name="Google Shape;516;p49"/>
          <p:cNvSpPr/>
          <p:nvPr/>
        </p:nvSpPr>
        <p:spPr>
          <a:xfrm>
            <a:off x="419625" y="2423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16781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7" name="Google Shape;517;p49"/>
          <p:cNvSpPr txBox="1"/>
          <p:nvPr/>
        </p:nvSpPr>
        <p:spPr>
          <a:xfrm>
            <a:off x="7180350" y="1172600"/>
            <a:ext cx="1591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PULL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14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8" name="Google Shape;518;p49"/>
          <p:cNvSpPr/>
          <p:nvPr/>
        </p:nvSpPr>
        <p:spPr>
          <a:xfrm>
            <a:off x="8041089" y="241958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9" name="Google Shape;519;p49"/>
          <p:cNvSpPr txBox="1"/>
          <p:nvPr/>
        </p:nvSpPr>
        <p:spPr>
          <a:xfrm>
            <a:off x="7180350" y="2942750"/>
            <a:ext cx="1591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ECLAT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13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0" name="Google Shape;520;p49"/>
          <p:cNvSpPr/>
          <p:nvPr/>
        </p:nvSpPr>
        <p:spPr>
          <a:xfrm>
            <a:off x="8041089" y="417336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1" name="Google Shape;521;p49"/>
          <p:cNvSpPr/>
          <p:nvPr/>
        </p:nvSpPr>
        <p:spPr>
          <a:xfrm>
            <a:off x="7279800" y="417136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16780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2" name="Google Shape;522;p49"/>
          <p:cNvSpPr/>
          <p:nvPr/>
        </p:nvSpPr>
        <p:spPr>
          <a:xfrm>
            <a:off x="7279800" y="241758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16785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23" name="Google Shape;523;p49"/>
          <p:cNvGrpSpPr/>
          <p:nvPr/>
        </p:nvGrpSpPr>
        <p:grpSpPr>
          <a:xfrm>
            <a:off x="7283405" y="2188397"/>
            <a:ext cx="531930" cy="114614"/>
            <a:chOff x="3860143" y="3567185"/>
            <a:chExt cx="531930" cy="114614"/>
          </a:xfrm>
        </p:grpSpPr>
        <p:sp>
          <p:nvSpPr>
            <p:cNvPr id="524" name="Google Shape;524;p49"/>
            <p:cNvSpPr/>
            <p:nvPr/>
          </p:nvSpPr>
          <p:spPr>
            <a:xfrm>
              <a:off x="3860143" y="3569999"/>
              <a:ext cx="111000" cy="110400"/>
            </a:xfrm>
            <a:prstGeom prst="ellipse">
              <a:avLst/>
            </a:pr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9"/>
            <p:cNvSpPr/>
            <p:nvPr/>
          </p:nvSpPr>
          <p:spPr>
            <a:xfrm>
              <a:off x="4002281" y="3567185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9"/>
            <p:cNvSpPr/>
            <p:nvPr/>
          </p:nvSpPr>
          <p:spPr>
            <a:xfrm>
              <a:off x="4143593" y="3571399"/>
              <a:ext cx="111000" cy="110400"/>
            </a:xfrm>
            <a:prstGeom prst="ellipse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9"/>
            <p:cNvSpPr/>
            <p:nvPr/>
          </p:nvSpPr>
          <p:spPr>
            <a:xfrm>
              <a:off x="4281073" y="3568585"/>
              <a:ext cx="111000" cy="1104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8" name="Google Shape;528;p49"/>
          <p:cNvGrpSpPr/>
          <p:nvPr/>
        </p:nvGrpSpPr>
        <p:grpSpPr>
          <a:xfrm>
            <a:off x="7287455" y="3960858"/>
            <a:ext cx="523806" cy="116847"/>
            <a:chOff x="3860143" y="5401433"/>
            <a:chExt cx="523806" cy="116847"/>
          </a:xfrm>
        </p:grpSpPr>
        <p:sp>
          <p:nvSpPr>
            <p:cNvPr id="529" name="Google Shape;529;p49"/>
            <p:cNvSpPr/>
            <p:nvPr/>
          </p:nvSpPr>
          <p:spPr>
            <a:xfrm>
              <a:off x="3860143" y="5401433"/>
              <a:ext cx="111000" cy="110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9"/>
            <p:cNvSpPr/>
            <p:nvPr/>
          </p:nvSpPr>
          <p:spPr>
            <a:xfrm>
              <a:off x="4002281" y="5407105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9"/>
            <p:cNvSpPr/>
            <p:nvPr/>
          </p:nvSpPr>
          <p:spPr>
            <a:xfrm>
              <a:off x="4136715" y="5407880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9"/>
            <p:cNvSpPr/>
            <p:nvPr/>
          </p:nvSpPr>
          <p:spPr>
            <a:xfrm>
              <a:off x="4272948" y="5407880"/>
              <a:ext cx="111000" cy="110400"/>
            </a:xfrm>
            <a:prstGeom prst="ellipse">
              <a:avLst/>
            </a:pr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Google Shape;537;p50" title="pull.png"/>
          <p:cNvPicPr preferRelativeResize="0"/>
          <p:nvPr/>
        </p:nvPicPr>
        <p:blipFill rotWithShape="1">
          <a:blip r:embed="rId3">
            <a:alphaModFix/>
          </a:blip>
          <a:srcRect l="14850" t="5560" b="9289"/>
          <a:stretch/>
        </p:blipFill>
        <p:spPr>
          <a:xfrm>
            <a:off x="-22267" y="-12525"/>
            <a:ext cx="9166267" cy="5156025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50"/>
          <p:cNvSpPr/>
          <p:nvPr/>
        </p:nvSpPr>
        <p:spPr>
          <a:xfrm>
            <a:off x="429700" y="225400"/>
            <a:ext cx="59871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ПОДАРКИ СОТРУДНИКАМ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Рюкзак: водонепроницаемые материалы, удобные лямки и множество карманов для всего, что тебе нужно.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Термос: забудь о компромиссах! Твой напиток всегда под рукой, всегда нужной температуры.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Шапка: вырази свой стиль! Яркий акцент, который согреет тебя в любую погоду.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Будь в ритме. Будь собой.</a:t>
            </a:r>
            <a:r>
              <a:rPr lang="ru" sz="8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8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9" name="Google Shape;539;p50"/>
          <p:cNvSpPr txBox="1"/>
          <p:nvPr/>
        </p:nvSpPr>
        <p:spPr>
          <a:xfrm>
            <a:off x="7443445" y="1551750"/>
            <a:ext cx="1470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Два сетчатых кармана для бутылок</a:t>
            </a:r>
            <a:endParaRPr sz="1500">
              <a:solidFill>
                <a:srgbClr val="4D4D4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0" name="Google Shape;540;p50"/>
          <p:cNvSpPr/>
          <p:nvPr/>
        </p:nvSpPr>
        <p:spPr>
          <a:xfrm rot="4499992">
            <a:off x="6786381" y="1600460"/>
            <a:ext cx="1288920" cy="1104156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4D4D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50"/>
          <p:cNvSpPr txBox="1"/>
          <p:nvPr/>
        </p:nvSpPr>
        <p:spPr>
          <a:xfrm>
            <a:off x="7087450" y="973775"/>
            <a:ext cx="1832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Один карман на молнии </a:t>
            </a:r>
            <a:b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лицевой стороны</a:t>
            </a:r>
            <a:endParaRPr sz="1500">
              <a:solidFill>
                <a:srgbClr val="4D4D4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2" name="Google Shape;542;p50"/>
          <p:cNvSpPr txBox="1"/>
          <p:nvPr/>
        </p:nvSpPr>
        <p:spPr>
          <a:xfrm>
            <a:off x="3636125" y="4313875"/>
            <a:ext cx="3359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Одно основное отделение на молнии, </a:t>
            </a:r>
            <a:b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один внутренний карман с подкладкой для компьютера</a:t>
            </a:r>
            <a:endParaRPr sz="1500">
              <a:solidFill>
                <a:srgbClr val="4D4D4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3" name="Google Shape;543;p50"/>
          <p:cNvSpPr/>
          <p:nvPr/>
        </p:nvSpPr>
        <p:spPr>
          <a:xfrm rot="4787604">
            <a:off x="6246708" y="3648210"/>
            <a:ext cx="1032743" cy="884625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4D4D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66666"/>
              </a:solidFill>
            </a:endParaRPr>
          </a:p>
        </p:txBody>
      </p:sp>
      <p:sp>
        <p:nvSpPr>
          <p:cNvPr id="544" name="Google Shape;544;p50"/>
          <p:cNvSpPr txBox="1"/>
          <p:nvPr/>
        </p:nvSpPr>
        <p:spPr>
          <a:xfrm>
            <a:off x="331032" y="3509825"/>
            <a:ext cx="167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 вакуумный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STRIPE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45" name="Google Shape;545;p50"/>
          <p:cNvGrpSpPr/>
          <p:nvPr/>
        </p:nvGrpSpPr>
        <p:grpSpPr>
          <a:xfrm>
            <a:off x="429692" y="2636641"/>
            <a:ext cx="520031" cy="142846"/>
            <a:chOff x="429692" y="2636641"/>
            <a:chExt cx="520031" cy="142846"/>
          </a:xfrm>
        </p:grpSpPr>
        <p:sp>
          <p:nvSpPr>
            <p:cNvPr id="546" name="Google Shape;546;p50"/>
            <p:cNvSpPr/>
            <p:nvPr/>
          </p:nvSpPr>
          <p:spPr>
            <a:xfrm rot="2198047">
              <a:off x="450062" y="2657056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0"/>
            <p:cNvSpPr/>
            <p:nvPr/>
          </p:nvSpPr>
          <p:spPr>
            <a:xfrm rot="2198047" flipH="1">
              <a:off x="450405" y="2657048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50"/>
            <p:cNvSpPr/>
            <p:nvPr/>
          </p:nvSpPr>
          <p:spPr>
            <a:xfrm rot="2198047">
              <a:off x="575540" y="2657044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50"/>
            <p:cNvSpPr/>
            <p:nvPr/>
          </p:nvSpPr>
          <p:spPr>
            <a:xfrm rot="2198047" flipH="1">
              <a:off x="575883" y="2657036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50"/>
            <p:cNvSpPr/>
            <p:nvPr/>
          </p:nvSpPr>
          <p:spPr>
            <a:xfrm rot="2198047">
              <a:off x="700199" y="2657031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50"/>
            <p:cNvSpPr/>
            <p:nvPr/>
          </p:nvSpPr>
          <p:spPr>
            <a:xfrm rot="2198047" flipH="1">
              <a:off x="700543" y="2657023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50"/>
            <p:cNvSpPr/>
            <p:nvPr/>
          </p:nvSpPr>
          <p:spPr>
            <a:xfrm rot="2198047">
              <a:off x="826949" y="2657019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0"/>
            <p:cNvSpPr/>
            <p:nvPr/>
          </p:nvSpPr>
          <p:spPr>
            <a:xfrm rot="2198047" flipH="1">
              <a:off x="827293" y="2657011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4" name="Google Shape;554;p50"/>
          <p:cNvSpPr/>
          <p:nvPr/>
        </p:nvSpPr>
        <p:spPr>
          <a:xfrm rot="-428674" flipH="1">
            <a:off x="6325700" y="1055465"/>
            <a:ext cx="1090265" cy="933684"/>
          </a:xfrm>
          <a:prstGeom prst="arc">
            <a:avLst>
              <a:gd name="adj1" fmla="val 14048036"/>
              <a:gd name="adj2" fmla="val 20600402"/>
            </a:avLst>
          </a:prstGeom>
          <a:noFill/>
          <a:ln w="9525" cap="flat" cmpd="sng">
            <a:solidFill>
              <a:srgbClr val="4D4D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D4D4D"/>
              </a:solidFill>
            </a:endParaRPr>
          </a:p>
        </p:txBody>
      </p:sp>
      <p:pic>
        <p:nvPicPr>
          <p:cNvPr id="555" name="Google Shape;555;p50">
            <a:hlinkClick r:id="rId4"/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50"/>
          <p:cNvSpPr txBox="1"/>
          <p:nvPr/>
        </p:nvSpPr>
        <p:spPr>
          <a:xfrm>
            <a:off x="1945345" y="3509813"/>
            <a:ext cx="167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Шапка вязаная двойная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WIND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7" name="Google Shape;557;p50"/>
          <p:cNvSpPr txBox="1"/>
          <p:nvPr/>
        </p:nvSpPr>
        <p:spPr>
          <a:xfrm>
            <a:off x="331033" y="1622800"/>
            <a:ext cx="22863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PULL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14 л. 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верхняя часть 300 D, 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нижняя часть 600 D.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8" name="Google Shape;558;p50"/>
          <p:cNvSpPr/>
          <p:nvPr/>
        </p:nvSpPr>
        <p:spPr>
          <a:xfrm>
            <a:off x="1174514" y="2869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59" name="Google Shape;559;p50"/>
          <p:cNvSpPr/>
          <p:nvPr/>
        </p:nvSpPr>
        <p:spPr>
          <a:xfrm>
            <a:off x="413225" y="2867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16785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0" name="Google Shape;560;p50"/>
          <p:cNvSpPr/>
          <p:nvPr/>
        </p:nvSpPr>
        <p:spPr>
          <a:xfrm>
            <a:off x="1935825" y="2879800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06.06.2025</a:t>
            </a:r>
            <a:endParaRPr/>
          </a:p>
        </p:txBody>
      </p:sp>
      <p:sp>
        <p:nvSpPr>
          <p:cNvPr id="561" name="Google Shape;561;p50"/>
          <p:cNvSpPr/>
          <p:nvPr/>
        </p:nvSpPr>
        <p:spPr>
          <a:xfrm>
            <a:off x="1174514" y="4169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2" name="Google Shape;562;p50"/>
          <p:cNvSpPr/>
          <p:nvPr/>
        </p:nvSpPr>
        <p:spPr>
          <a:xfrm>
            <a:off x="413225" y="4167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40005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3" name="Google Shape;563;p50"/>
          <p:cNvSpPr/>
          <p:nvPr/>
        </p:nvSpPr>
        <p:spPr>
          <a:xfrm>
            <a:off x="2785964" y="41718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475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4" name="Google Shape;564;p50"/>
          <p:cNvSpPr/>
          <p:nvPr/>
        </p:nvSpPr>
        <p:spPr>
          <a:xfrm>
            <a:off x="2024675" y="41698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25443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p51" title="snak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51"/>
          <p:cNvSpPr/>
          <p:nvPr/>
        </p:nvSpPr>
        <p:spPr>
          <a:xfrm>
            <a:off x="413225" y="244450"/>
            <a:ext cx="6177600" cy="11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 УДАЧУ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Такая деталь, как трендовая змейка года, добавит акцент вашему образу отличительную индивидуальность.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 также, это ещё и талисман на «удачу» 2025 года Змейки.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Данную серию можно брендировать на ваш вкус, дополнив образ символикой и деталями,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делая стильный акцент.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71" name="Google Shape;571;p51">
            <a:hlinkClick r:id="rId4"/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90" y="374125"/>
            <a:ext cx="437860" cy="206675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51"/>
          <p:cNvSpPr txBox="1"/>
          <p:nvPr/>
        </p:nvSpPr>
        <p:spPr>
          <a:xfrm>
            <a:off x="2904550" y="1483550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COOL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16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3" name="Google Shape;573;p51"/>
          <p:cNvSpPr/>
          <p:nvPr/>
        </p:nvSpPr>
        <p:spPr>
          <a:xfrm>
            <a:off x="3765289" y="27305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4" name="Google Shape;574;p51"/>
          <p:cNvSpPr/>
          <p:nvPr/>
        </p:nvSpPr>
        <p:spPr>
          <a:xfrm>
            <a:off x="3004000" y="27285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16781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75" name="Google Shape;575;p51"/>
          <p:cNvGrpSpPr/>
          <p:nvPr/>
        </p:nvGrpSpPr>
        <p:grpSpPr>
          <a:xfrm>
            <a:off x="3021429" y="2485248"/>
            <a:ext cx="504282" cy="142833"/>
            <a:chOff x="3473216" y="3868085"/>
            <a:chExt cx="504282" cy="142833"/>
          </a:xfrm>
        </p:grpSpPr>
        <p:sp>
          <p:nvSpPr>
            <p:cNvPr id="576" name="Google Shape;576;p51"/>
            <p:cNvSpPr/>
            <p:nvPr/>
          </p:nvSpPr>
          <p:spPr>
            <a:xfrm>
              <a:off x="3473216" y="3884301"/>
              <a:ext cx="111000" cy="1104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51"/>
            <p:cNvSpPr/>
            <p:nvPr/>
          </p:nvSpPr>
          <p:spPr>
            <a:xfrm rot="2198047">
              <a:off x="3604587" y="3888488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51"/>
            <p:cNvSpPr/>
            <p:nvPr/>
          </p:nvSpPr>
          <p:spPr>
            <a:xfrm rot="2198047" flipH="1">
              <a:off x="3604930" y="3888480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51"/>
            <p:cNvSpPr/>
            <p:nvPr/>
          </p:nvSpPr>
          <p:spPr>
            <a:xfrm rot="2198047">
              <a:off x="3730065" y="3888475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51"/>
            <p:cNvSpPr/>
            <p:nvPr/>
          </p:nvSpPr>
          <p:spPr>
            <a:xfrm rot="2198047" flipH="1">
              <a:off x="3730408" y="3888467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51"/>
            <p:cNvSpPr/>
            <p:nvPr/>
          </p:nvSpPr>
          <p:spPr>
            <a:xfrm rot="2198047">
              <a:off x="3854724" y="3888463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51"/>
            <p:cNvSpPr/>
            <p:nvPr/>
          </p:nvSpPr>
          <p:spPr>
            <a:xfrm rot="2198047" flipH="1">
              <a:off x="3855068" y="3888455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3" name="Google Shape;583;p51"/>
          <p:cNvSpPr txBox="1"/>
          <p:nvPr/>
        </p:nvSpPr>
        <p:spPr>
          <a:xfrm>
            <a:off x="331033" y="1483550"/>
            <a:ext cx="2131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RIB 10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4" name="Google Shape;584;p51"/>
          <p:cNvSpPr/>
          <p:nvPr/>
        </p:nvSpPr>
        <p:spPr>
          <a:xfrm>
            <a:off x="1174514" y="21435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1 454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5" name="Google Shape;585;p51"/>
          <p:cNvSpPr/>
          <p:nvPr/>
        </p:nvSpPr>
        <p:spPr>
          <a:xfrm>
            <a:off x="413225" y="21415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37170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6" name="Google Shape;586;p51"/>
          <p:cNvSpPr/>
          <p:nvPr/>
        </p:nvSpPr>
        <p:spPr>
          <a:xfrm>
            <a:off x="1935825" y="214357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27.06.2025</a:t>
            </a:r>
            <a:endParaRPr/>
          </a:p>
        </p:txBody>
      </p:sp>
      <p:sp>
        <p:nvSpPr>
          <p:cNvPr id="587" name="Google Shape;587;p51"/>
          <p:cNvSpPr txBox="1"/>
          <p:nvPr/>
        </p:nvSpPr>
        <p:spPr>
          <a:xfrm>
            <a:off x="331033" y="2495688"/>
            <a:ext cx="2131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 вакуумный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STRIPE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8" name="Google Shape;588;p51"/>
          <p:cNvSpPr/>
          <p:nvPr/>
        </p:nvSpPr>
        <p:spPr>
          <a:xfrm>
            <a:off x="1174514" y="315572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9" name="Google Shape;589;p51"/>
          <p:cNvSpPr/>
          <p:nvPr/>
        </p:nvSpPr>
        <p:spPr>
          <a:xfrm>
            <a:off x="413225" y="315372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40005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0" name="Google Shape;590;p51"/>
          <p:cNvSpPr txBox="1"/>
          <p:nvPr/>
        </p:nvSpPr>
        <p:spPr>
          <a:xfrm>
            <a:off x="331033" y="3507825"/>
            <a:ext cx="2799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 недатированный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SIMPLY FLEX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1" name="Google Shape;591;p51"/>
          <p:cNvSpPr/>
          <p:nvPr/>
        </p:nvSpPr>
        <p:spPr>
          <a:xfrm>
            <a:off x="1174514" y="4167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2" name="Google Shape;592;p51"/>
          <p:cNvSpPr/>
          <p:nvPr/>
        </p:nvSpPr>
        <p:spPr>
          <a:xfrm>
            <a:off x="413225" y="4165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24741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7" name="Google Shape;597;p52" title="11.png"/>
          <p:cNvPicPr preferRelativeResize="0"/>
          <p:nvPr/>
        </p:nvPicPr>
        <p:blipFill rotWithShape="1">
          <a:blip r:embed="rId3">
            <a:alphaModFix/>
          </a:blip>
          <a:srcRect t="3232"/>
          <a:stretch/>
        </p:blipFill>
        <p:spPr>
          <a:xfrm>
            <a:off x="0" y="0"/>
            <a:ext cx="944880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52"/>
          <p:cNvSpPr txBox="1"/>
          <p:nvPr/>
        </p:nvSpPr>
        <p:spPr>
          <a:xfrm>
            <a:off x="355600" y="532852"/>
            <a:ext cx="7778700" cy="3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52"/>
          <p:cNvSpPr/>
          <p:nvPr/>
        </p:nvSpPr>
        <p:spPr>
          <a:xfrm>
            <a:off x="419625" y="871200"/>
            <a:ext cx="428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Технологичный, функциональный и прорывной рюкзак бренда MеrchTeх, отлично подойдёт представителям технологичных и математических профессий, которые ценят простоту, стиль и прогрессивность, 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позволяя быть в синхронологичности со своими профессиями.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0" name="Google Shape;600;p5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5626" y="1575199"/>
            <a:ext cx="1540500" cy="15405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01" name="Google Shape;601;p52"/>
          <p:cNvSpPr/>
          <p:nvPr/>
        </p:nvSpPr>
        <p:spPr>
          <a:xfrm>
            <a:off x="391050" y="249800"/>
            <a:ext cx="61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ПРОГРЕССИВНЫЙ СТИЛЬ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2" name="Google Shape;602;p52">
            <a:hlinkClick r:id="rId5"/>
          </p:cNvPr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52"/>
          <p:cNvSpPr txBox="1"/>
          <p:nvPr/>
        </p:nvSpPr>
        <p:spPr>
          <a:xfrm>
            <a:off x="331032" y="3509825"/>
            <a:ext cx="167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 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FLICK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04" name="Google Shape;604;p52"/>
          <p:cNvSpPr/>
          <p:nvPr/>
        </p:nvSpPr>
        <p:spPr>
          <a:xfrm>
            <a:off x="1174514" y="29011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1 939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05" name="Google Shape;605;p52"/>
          <p:cNvSpPr/>
          <p:nvPr/>
        </p:nvSpPr>
        <p:spPr>
          <a:xfrm>
            <a:off x="413225" y="28991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16805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06" name="Google Shape;606;p52"/>
          <p:cNvSpPr/>
          <p:nvPr/>
        </p:nvSpPr>
        <p:spPr>
          <a:xfrm>
            <a:off x="1174514" y="4169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07" name="Google Shape;607;p52"/>
          <p:cNvSpPr/>
          <p:nvPr/>
        </p:nvSpPr>
        <p:spPr>
          <a:xfrm>
            <a:off x="413225" y="4167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50507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08" name="Google Shape;608;p52"/>
          <p:cNvGrpSpPr/>
          <p:nvPr/>
        </p:nvGrpSpPr>
        <p:grpSpPr>
          <a:xfrm>
            <a:off x="413227" y="2619614"/>
            <a:ext cx="260208" cy="261509"/>
            <a:chOff x="299507" y="1108855"/>
            <a:chExt cx="240000" cy="241200"/>
          </a:xfrm>
        </p:grpSpPr>
        <p:pic>
          <p:nvPicPr>
            <p:cNvPr id="609" name="Google Shape;609;p52"/>
            <p:cNvPicPr preferRelativeResize="0"/>
            <p:nvPr/>
          </p:nvPicPr>
          <p:blipFill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0" name="Google Shape;610;p52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611" name="Google Shape;611;p52"/>
          <p:cNvSpPr txBox="1"/>
          <p:nvPr/>
        </p:nvSpPr>
        <p:spPr>
          <a:xfrm>
            <a:off x="331033" y="1622800"/>
            <a:ext cx="22863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GO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19 л.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90% полиуретан (передняя и боковая часть), 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10% полиэстер (задняя часть).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Google Shape;617;p53" title="77_1.png"/>
          <p:cNvPicPr preferRelativeResize="0"/>
          <p:nvPr/>
        </p:nvPicPr>
        <p:blipFill rotWithShape="1">
          <a:blip r:embed="rId3">
            <a:alphaModFix/>
          </a:blip>
          <a:srcRect l="11158" t="4260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53"/>
          <p:cNvSpPr/>
          <p:nvPr/>
        </p:nvSpPr>
        <p:spPr>
          <a:xfrm>
            <a:off x="391050" y="249800"/>
            <a:ext cx="82629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ПРОМО МОДЕЛИ В БОЛЬШИХ ОСТАТКАХ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19" name="Google Shape;619;p53"/>
          <p:cNvGrpSpPr/>
          <p:nvPr/>
        </p:nvGrpSpPr>
        <p:grpSpPr>
          <a:xfrm>
            <a:off x="2446477" y="1807442"/>
            <a:ext cx="260208" cy="261509"/>
            <a:chOff x="299507" y="1108855"/>
            <a:chExt cx="240000" cy="241200"/>
          </a:xfrm>
        </p:grpSpPr>
        <p:pic>
          <p:nvPicPr>
            <p:cNvPr id="620" name="Google Shape;620;p53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1" name="Google Shape;621;p5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622" name="Google Shape;622;p53"/>
          <p:cNvSpPr txBox="1"/>
          <p:nvPr/>
        </p:nvSpPr>
        <p:spPr>
          <a:xfrm>
            <a:off x="2351233" y="8630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DISCO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12 л.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600D.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23" name="Google Shape;623;p53"/>
          <p:cNvSpPr/>
          <p:nvPr/>
        </p:nvSpPr>
        <p:spPr>
          <a:xfrm>
            <a:off x="3207752" y="2122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24" name="Google Shape;624;p53"/>
          <p:cNvSpPr/>
          <p:nvPr/>
        </p:nvSpPr>
        <p:spPr>
          <a:xfrm>
            <a:off x="2446463" y="2120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199012</a:t>
            </a:r>
            <a:endParaRPr sz="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25" name="Google Shape;625;p53"/>
          <p:cNvGrpSpPr/>
          <p:nvPr/>
        </p:nvGrpSpPr>
        <p:grpSpPr>
          <a:xfrm>
            <a:off x="426277" y="3526742"/>
            <a:ext cx="260208" cy="261509"/>
            <a:chOff x="299507" y="1108855"/>
            <a:chExt cx="240000" cy="241200"/>
          </a:xfrm>
        </p:grpSpPr>
        <p:pic>
          <p:nvPicPr>
            <p:cNvPr id="626" name="Google Shape;626;p53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7" name="Google Shape;627;p5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5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628" name="Google Shape;628;p53"/>
          <p:cNvSpPr txBox="1"/>
          <p:nvPr/>
        </p:nvSpPr>
        <p:spPr>
          <a:xfrm>
            <a:off x="331033" y="25823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Легкий меланжевый рюкзак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BASIC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15 л.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Oxford 300D, 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29" name="Google Shape;629;p53"/>
          <p:cNvSpPr/>
          <p:nvPr/>
        </p:nvSpPr>
        <p:spPr>
          <a:xfrm>
            <a:off x="1187552" y="38415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30" name="Google Shape;630;p53"/>
          <p:cNvSpPr/>
          <p:nvPr/>
        </p:nvSpPr>
        <p:spPr>
          <a:xfrm>
            <a:off x="426263" y="38395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16107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31" name="Google Shape;631;p53"/>
          <p:cNvGrpSpPr/>
          <p:nvPr/>
        </p:nvGrpSpPr>
        <p:grpSpPr>
          <a:xfrm>
            <a:off x="6976952" y="1807442"/>
            <a:ext cx="260208" cy="261509"/>
            <a:chOff x="299507" y="1108855"/>
            <a:chExt cx="240000" cy="241200"/>
          </a:xfrm>
        </p:grpSpPr>
        <p:pic>
          <p:nvPicPr>
            <p:cNvPr id="632" name="Google Shape;632;p53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3" name="Google Shape;633;p5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634" name="Google Shape;634;p53"/>
          <p:cNvSpPr txBox="1"/>
          <p:nvPr/>
        </p:nvSpPr>
        <p:spPr>
          <a:xfrm>
            <a:off x="6881708" y="8630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FAB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3 л.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210D.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35" name="Google Shape;635;p53"/>
          <p:cNvSpPr/>
          <p:nvPr/>
        </p:nvSpPr>
        <p:spPr>
          <a:xfrm>
            <a:off x="7738227" y="2122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36" name="Google Shape;636;p53"/>
          <p:cNvSpPr/>
          <p:nvPr/>
        </p:nvSpPr>
        <p:spPr>
          <a:xfrm>
            <a:off x="6976938" y="2120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16779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37" name="Google Shape;637;p53">
            <a:hlinkClick r:id="rId8"/>
          </p:cNvPr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8" name="Google Shape;638;p53"/>
          <p:cNvGrpSpPr/>
          <p:nvPr/>
        </p:nvGrpSpPr>
        <p:grpSpPr>
          <a:xfrm>
            <a:off x="426265" y="1807442"/>
            <a:ext cx="260208" cy="261509"/>
            <a:chOff x="299507" y="1108855"/>
            <a:chExt cx="240000" cy="241200"/>
          </a:xfrm>
        </p:grpSpPr>
        <p:pic>
          <p:nvPicPr>
            <p:cNvPr id="639" name="Google Shape;639;p53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0" name="Google Shape;640;p5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641" name="Google Shape;641;p53"/>
          <p:cNvSpPr txBox="1"/>
          <p:nvPr/>
        </p:nvSpPr>
        <p:spPr>
          <a:xfrm>
            <a:off x="331021" y="8630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URBAN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15 л.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Оксфорд 600D с контрастным дном.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2" name="Google Shape;642;p53"/>
          <p:cNvSpPr/>
          <p:nvPr/>
        </p:nvSpPr>
        <p:spPr>
          <a:xfrm>
            <a:off x="1187539" y="2122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43" name="Google Shape;643;p53"/>
          <p:cNvSpPr/>
          <p:nvPr/>
        </p:nvSpPr>
        <p:spPr>
          <a:xfrm>
            <a:off x="426250" y="2120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22704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44" name="Google Shape;644;p53"/>
          <p:cNvSpPr/>
          <p:nvPr/>
        </p:nvSpPr>
        <p:spPr>
          <a:xfrm>
            <a:off x="3969025" y="2120250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02.06.2025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7" title="02_1.png"/>
          <p:cNvPicPr preferRelativeResize="0"/>
          <p:nvPr/>
        </p:nvPicPr>
        <p:blipFill rotWithShape="1">
          <a:blip r:embed="rId3">
            <a:alphaModFix/>
          </a:blip>
          <a:srcRect l="5767"/>
          <a:stretch/>
        </p:blipFill>
        <p:spPr>
          <a:xfrm>
            <a:off x="0" y="-5650"/>
            <a:ext cx="9220198" cy="5183924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7"/>
          <p:cNvSpPr/>
          <p:nvPr/>
        </p:nvSpPr>
        <p:spPr>
          <a:xfrm>
            <a:off x="404875" y="470850"/>
            <a:ext cx="6818700" cy="4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РЮКЗАК — КЛЮЧ К ЛЁГКОМУ ПУТЕШЕСТВИЮ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Лёгкость перемещения или «мобильность» — ключевой аспект,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позволяет нам сосредоточиться на главном, а не на обременении.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Хорошо спроектированный рюкзак помогает распределить нагрузку так,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чтобы движение не вызывало дискомфорта. Это особенно важно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быстро меняющемся мире, где каждое мгновение на счету.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ПРАКТИЧНОСТЬ</a:t>
            </a:r>
            <a:endParaRPr sz="2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Главная особенность рюкзака — его практичность.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Он хранит всё важное и нужное: от ноутбука и книг до личных принадлежностей.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большинства людей рюкзак — это не просто предмет, а символ свободы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независимости, помогающий справляться с повседневными задачами,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будь то учеба, работа или путешествия.</a:t>
            </a:r>
            <a:endParaRPr sz="2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54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54"/>
          <p:cNvSpPr/>
          <p:nvPr/>
        </p:nvSpPr>
        <p:spPr>
          <a:xfrm>
            <a:off x="500" y="-38350"/>
            <a:ext cx="4572000" cy="51819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54"/>
          <p:cNvSpPr/>
          <p:nvPr/>
        </p:nvSpPr>
        <p:spPr>
          <a:xfrm>
            <a:off x="5004950" y="2058825"/>
            <a:ext cx="933000" cy="644100"/>
          </a:xfrm>
          <a:prstGeom prst="roundRect">
            <a:avLst>
              <a:gd name="adj" fmla="val 1911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</a:t>
            </a:r>
            <a:endParaRPr sz="16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16805</a:t>
            </a:r>
            <a:endParaRPr sz="18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52" name="Google Shape;652;p5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600" y="1428900"/>
            <a:ext cx="2331900" cy="3495900"/>
          </a:xfrm>
          <a:prstGeom prst="roundRect">
            <a:avLst>
              <a:gd name="adj" fmla="val 6056"/>
            </a:avLst>
          </a:prstGeom>
          <a:noFill/>
          <a:ln>
            <a:noFill/>
          </a:ln>
        </p:spPr>
      </p:pic>
      <p:pic>
        <p:nvPicPr>
          <p:cNvPr id="653" name="Google Shape;653;p5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008"/>
          <a:stretch/>
        </p:blipFill>
        <p:spPr>
          <a:xfrm>
            <a:off x="6345150" y="750000"/>
            <a:ext cx="2475900" cy="3305700"/>
          </a:xfrm>
          <a:prstGeom prst="roundRect">
            <a:avLst>
              <a:gd name="adj" fmla="val 6849"/>
            </a:avLst>
          </a:prstGeom>
          <a:noFill/>
          <a:ln>
            <a:noFill/>
          </a:ln>
        </p:spPr>
      </p:pic>
      <p:sp>
        <p:nvSpPr>
          <p:cNvPr id="654" name="Google Shape;654;p54"/>
          <p:cNvSpPr/>
          <p:nvPr/>
        </p:nvSpPr>
        <p:spPr>
          <a:xfrm>
            <a:off x="3229324" y="1837700"/>
            <a:ext cx="933000" cy="497100"/>
          </a:xfrm>
          <a:prstGeom prst="roundRect">
            <a:avLst>
              <a:gd name="adj" fmla="val 1911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6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COOL</a:t>
            </a:r>
            <a:endParaRPr sz="16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16781</a:t>
            </a:r>
            <a:endParaRPr sz="8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655" name="Google Shape;655;p54"/>
          <p:cNvCxnSpPr>
            <a:stCxn id="654" idx="1"/>
          </p:cNvCxnSpPr>
          <p:nvPr/>
        </p:nvCxnSpPr>
        <p:spPr>
          <a:xfrm flipH="1">
            <a:off x="1986124" y="2086250"/>
            <a:ext cx="1243200" cy="3579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56" name="Google Shape;656;p54"/>
          <p:cNvCxnSpPr>
            <a:stCxn id="651" idx="3"/>
          </p:cNvCxnSpPr>
          <p:nvPr/>
        </p:nvCxnSpPr>
        <p:spPr>
          <a:xfrm rot="10800000" flipH="1">
            <a:off x="5937950" y="2313075"/>
            <a:ext cx="545100" cy="678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57" name="Google Shape;657;p54"/>
          <p:cNvSpPr/>
          <p:nvPr/>
        </p:nvSpPr>
        <p:spPr>
          <a:xfrm>
            <a:off x="2837274" y="2297122"/>
            <a:ext cx="903900" cy="2424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</a:t>
            </a: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619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58" name="Google Shape;658;p54"/>
          <p:cNvSpPr/>
          <p:nvPr/>
        </p:nvSpPr>
        <p:spPr>
          <a:xfrm>
            <a:off x="5400500" y="2587354"/>
            <a:ext cx="903900" cy="2424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1 939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59" name="Google Shape;659;p54"/>
          <p:cNvSpPr txBox="1"/>
          <p:nvPr/>
        </p:nvSpPr>
        <p:spPr>
          <a:xfrm>
            <a:off x="4907825" y="4312200"/>
            <a:ext cx="3913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Капсула </a:t>
            </a:r>
            <a:r>
              <a:rPr lang="ru" sz="8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Big Happy Life</a:t>
            </a:r>
            <a: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отлично подойдёт </a:t>
            </a:r>
            <a:b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</a:br>
            <a: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для подвижного образа жизни, позволяя чувствовать </a:t>
            </a:r>
            <a:b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</a:br>
            <a: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себя свободно и уверенно поддерживая темп города.</a:t>
            </a:r>
            <a:endParaRPr sz="80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660" name="Google Shape;660;p54"/>
          <p:cNvSpPr/>
          <p:nvPr/>
        </p:nvSpPr>
        <p:spPr>
          <a:xfrm>
            <a:off x="394175" y="244462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В РИТМЕ БОЛЬШОГО ГОРОДА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1" name="Google Shape;661;p54"/>
          <p:cNvSpPr txBox="1"/>
          <p:nvPr/>
        </p:nvSpPr>
        <p:spPr>
          <a:xfrm>
            <a:off x="322257" y="588250"/>
            <a:ext cx="4513650" cy="7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Удобство и функциональность в городской среде. Универсальный серый цвет, </a:t>
            </a:r>
            <a:b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подойдет </a:t>
            </a:r>
            <a:r>
              <a:rPr lang="ru" sz="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мужчинам и женщинам</a:t>
            </a: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Функциональность — рюкзак, зарядное устройство, термос для </a:t>
            </a:r>
            <a:r>
              <a:rPr lang="ru" sz="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повседневного использования</a:t>
            </a: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Стиль урбан-комфорта — минимализм, </a:t>
            </a:r>
            <a:b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</a:t>
            </a:r>
            <a:r>
              <a:rPr lang="ru" sz="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хорошо смотрится в любой городской среде</a:t>
            </a: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62" name="Google Shape;662;p54">
            <a:hlinkClick r:id="rId5"/>
          </p:cNvPr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90" y="374125"/>
            <a:ext cx="437860" cy="20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Google Shape;667;p55" title="01.png"/>
          <p:cNvPicPr preferRelativeResize="0"/>
          <p:nvPr/>
        </p:nvPicPr>
        <p:blipFill rotWithShape="1">
          <a:blip r:embed="rId3">
            <a:alphaModFix/>
          </a:blip>
          <a:srcRect l="8875" t="11590"/>
          <a:stretch/>
        </p:blipFill>
        <p:spPr>
          <a:xfrm>
            <a:off x="0" y="-50675"/>
            <a:ext cx="9194950" cy="521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55"/>
          <p:cNvSpPr/>
          <p:nvPr/>
        </p:nvSpPr>
        <p:spPr>
          <a:xfrm>
            <a:off x="405665" y="248090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ТРЕНД НА СПОРТ</a:t>
            </a:r>
            <a:endParaRPr sz="27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3" name="Google Shape;673;p55"/>
          <p:cNvSpPr txBox="1"/>
          <p:nvPr/>
        </p:nvSpPr>
        <p:spPr>
          <a:xfrm>
            <a:off x="7283658" y="1305916"/>
            <a:ext cx="20025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Большой наружный карман 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мокрых вещей 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отделением для обуви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4" name="Google Shape;674;p55"/>
          <p:cNvSpPr txBox="1"/>
          <p:nvPr/>
        </p:nvSpPr>
        <p:spPr>
          <a:xfrm>
            <a:off x="4196725" y="1448004"/>
            <a:ext cx="17514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Вместительное основное отделение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5" name="Google Shape;675;p55"/>
          <p:cNvSpPr txBox="1"/>
          <p:nvPr/>
        </p:nvSpPr>
        <p:spPr>
          <a:xfrm>
            <a:off x="316390" y="664445"/>
            <a:ext cx="86097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Современный спорт — про самовыражение, про комфорт, стиль и чувство уверенности и ежедневной победы над собой после каждой тренировки.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Аксессуары помогут вам подчеркнуть индивидуальность и завершить образ, а также выглядеть модно и чувствовать себя превосходно вне зависимости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от того, тренируетесь ли вы в зале или бегаете по парку.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6" name="Google Shape;676;p55"/>
          <p:cNvSpPr/>
          <p:nvPr/>
        </p:nvSpPr>
        <p:spPr>
          <a:xfrm rot="10800000">
            <a:off x="4343562" y="1305937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55"/>
          <p:cNvSpPr/>
          <p:nvPr/>
        </p:nvSpPr>
        <p:spPr>
          <a:xfrm rot="10800000" flipH="1">
            <a:off x="7407462" y="1283762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8" name="Google Shape;678;p55" title="0b98e618-abd6-11ef-967a-00155d41c408.jp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5694" y="1475100"/>
            <a:ext cx="1362900" cy="13629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79" name="Google Shape;679;p55"/>
          <p:cNvSpPr txBox="1"/>
          <p:nvPr/>
        </p:nvSpPr>
        <p:spPr>
          <a:xfrm>
            <a:off x="322350" y="142392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мешок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SHIFT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3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Светоотражающая полоса.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80" name="Google Shape;680;p55"/>
          <p:cNvSpPr/>
          <p:nvPr/>
        </p:nvSpPr>
        <p:spPr>
          <a:xfrm>
            <a:off x="1183089" y="26709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1" name="Google Shape;681;p55"/>
          <p:cNvSpPr/>
          <p:nvPr/>
        </p:nvSpPr>
        <p:spPr>
          <a:xfrm>
            <a:off x="421800" y="26689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9287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85" name="Google Shape;685;p55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84" y="1235790"/>
            <a:ext cx="401513" cy="183433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55"/>
          <p:cNvSpPr/>
          <p:nvPr/>
        </p:nvSpPr>
        <p:spPr>
          <a:xfrm>
            <a:off x="454390" y="2430478"/>
            <a:ext cx="111000" cy="110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687" name="Google Shape;687;p55"/>
          <p:cNvSpPr/>
          <p:nvPr/>
        </p:nvSpPr>
        <p:spPr>
          <a:xfrm>
            <a:off x="594047" y="2430478"/>
            <a:ext cx="111000" cy="1104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rgbClr val="7979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688" name="Google Shape;688;p55"/>
          <p:cNvSpPr/>
          <p:nvPr/>
        </p:nvSpPr>
        <p:spPr>
          <a:xfrm>
            <a:off x="1944400" y="266892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02.06.2025</a:t>
            </a:r>
            <a:endParaRPr/>
          </a:p>
        </p:txBody>
      </p:sp>
      <p:sp>
        <p:nvSpPr>
          <p:cNvPr id="694" name="Google Shape;694;p55"/>
          <p:cNvSpPr txBox="1"/>
          <p:nvPr/>
        </p:nvSpPr>
        <p:spPr>
          <a:xfrm>
            <a:off x="322350" y="3002350"/>
            <a:ext cx="2344500" cy="10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 спортивная</a:t>
            </a:r>
            <a:r>
              <a:rPr lang="ru" sz="1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GYM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19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обуви.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95" name="Google Shape;695;p55"/>
          <p:cNvSpPr/>
          <p:nvPr/>
        </p:nvSpPr>
        <p:spPr>
          <a:xfrm>
            <a:off x="1183089" y="4271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6" name="Google Shape;696;p55"/>
          <p:cNvSpPr/>
          <p:nvPr/>
        </p:nvSpPr>
        <p:spPr>
          <a:xfrm>
            <a:off x="421800" y="4269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16814</a:t>
            </a:r>
            <a:endParaRPr sz="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97" name="Google Shape;697;p55"/>
          <p:cNvGrpSpPr/>
          <p:nvPr/>
        </p:nvGrpSpPr>
        <p:grpSpPr>
          <a:xfrm>
            <a:off x="403647" y="4027056"/>
            <a:ext cx="390315" cy="110400"/>
            <a:chOff x="9620372" y="4256431"/>
            <a:chExt cx="390315" cy="110400"/>
          </a:xfrm>
        </p:grpSpPr>
        <p:sp>
          <p:nvSpPr>
            <p:cNvPr id="698" name="Google Shape;698;p55"/>
            <p:cNvSpPr/>
            <p:nvPr/>
          </p:nvSpPr>
          <p:spPr>
            <a:xfrm>
              <a:off x="9620372" y="4256431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9" name="Google Shape;699;p55"/>
            <p:cNvSpPr/>
            <p:nvPr/>
          </p:nvSpPr>
          <p:spPr>
            <a:xfrm>
              <a:off x="9760030" y="4256431"/>
              <a:ext cx="111000" cy="110400"/>
            </a:xfrm>
            <a:prstGeom prst="ellipse">
              <a:avLst/>
            </a:pr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0" name="Google Shape;700;p55"/>
            <p:cNvSpPr/>
            <p:nvPr/>
          </p:nvSpPr>
          <p:spPr>
            <a:xfrm>
              <a:off x="9899687" y="4256431"/>
              <a:ext cx="111000" cy="110400"/>
            </a:xfrm>
            <a:prstGeom prst="ellipse">
              <a:avLst/>
            </a:prstGeom>
            <a:solidFill>
              <a:srgbClr val="000000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dk1"/>
                </a:solidFill>
                <a:highlight>
                  <a:srgbClr val="C0C0C0"/>
                </a:highlight>
              </a:endParaRPr>
            </a:p>
          </p:txBody>
        </p:sp>
      </p:grpSp>
      <p:sp>
        <p:nvSpPr>
          <p:cNvPr id="701" name="Google Shape;701;p55"/>
          <p:cNvSpPr/>
          <p:nvPr/>
        </p:nvSpPr>
        <p:spPr>
          <a:xfrm>
            <a:off x="1944400" y="4271475"/>
            <a:ext cx="8037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 СКЛАДЕ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24 000 ШТ.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" name="Google Shape;706;p56" title="fetrp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" y="0"/>
            <a:ext cx="9144000" cy="5143476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56"/>
          <p:cNvSpPr/>
          <p:nvPr/>
        </p:nvSpPr>
        <p:spPr>
          <a:xfrm>
            <a:off x="410100" y="240275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ТРЕНД НА ECO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8" name="Google Shape;708;p56"/>
          <p:cNvSpPr txBox="1"/>
          <p:nvPr/>
        </p:nvSpPr>
        <p:spPr>
          <a:xfrm>
            <a:off x="341307" y="853475"/>
            <a:ext cx="2286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Сумка-шоппер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FELTY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Плотность 3 мм.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Длина ручек 70 см.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9" name="Google Shape;709;p56"/>
          <p:cNvSpPr/>
          <p:nvPr/>
        </p:nvSpPr>
        <p:spPr>
          <a:xfrm>
            <a:off x="1948825" y="451302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06.06.2025</a:t>
            </a:r>
            <a:endParaRPr/>
          </a:p>
        </p:txBody>
      </p:sp>
      <p:sp>
        <p:nvSpPr>
          <p:cNvPr id="710" name="Google Shape;710;p56"/>
          <p:cNvSpPr txBox="1"/>
          <p:nvPr/>
        </p:nvSpPr>
        <p:spPr>
          <a:xfrm>
            <a:off x="341306" y="2352238"/>
            <a:ext cx="167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Пенал-косметичка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FELTY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1" name="Google Shape;711;p56"/>
          <p:cNvSpPr/>
          <p:nvPr/>
        </p:nvSpPr>
        <p:spPr>
          <a:xfrm>
            <a:off x="1174514" y="301227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187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2" name="Google Shape;712;p56"/>
          <p:cNvSpPr/>
          <p:nvPr/>
        </p:nvSpPr>
        <p:spPr>
          <a:xfrm>
            <a:off x="413225" y="301027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32837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3" name="Google Shape;713;p56"/>
          <p:cNvSpPr/>
          <p:nvPr/>
        </p:nvSpPr>
        <p:spPr>
          <a:xfrm>
            <a:off x="1187552" y="19011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4" name="Google Shape;714;p56"/>
          <p:cNvSpPr/>
          <p:nvPr/>
        </p:nvSpPr>
        <p:spPr>
          <a:xfrm>
            <a:off x="426263" y="18991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32836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5" name="Google Shape;715;p56"/>
          <p:cNvSpPr txBox="1"/>
          <p:nvPr/>
        </p:nvSpPr>
        <p:spPr>
          <a:xfrm>
            <a:off x="341307" y="3465375"/>
            <a:ext cx="2286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FELT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3 литра. Одно основное отделение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подкладкой из PEVA 3 мм.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6" name="Google Shape;716;p56"/>
          <p:cNvSpPr/>
          <p:nvPr/>
        </p:nvSpPr>
        <p:spPr>
          <a:xfrm>
            <a:off x="1187552" y="4513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7" name="Google Shape;717;p56"/>
          <p:cNvSpPr/>
          <p:nvPr/>
        </p:nvSpPr>
        <p:spPr>
          <a:xfrm>
            <a:off x="426263" y="4511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2462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8" name="Google Shape;718;p56"/>
          <p:cNvSpPr txBox="1"/>
          <p:nvPr/>
        </p:nvSpPr>
        <p:spPr>
          <a:xfrm>
            <a:off x="2565106" y="1241088"/>
            <a:ext cx="167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Брелок-ремувка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FELTY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9" name="Google Shape;719;p56"/>
          <p:cNvSpPr/>
          <p:nvPr/>
        </p:nvSpPr>
        <p:spPr>
          <a:xfrm>
            <a:off x="3398314" y="190112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0" name="Google Shape;720;p56"/>
          <p:cNvSpPr/>
          <p:nvPr/>
        </p:nvSpPr>
        <p:spPr>
          <a:xfrm>
            <a:off x="2637025" y="189912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32839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1" name="Google Shape;721;p56"/>
          <p:cNvSpPr txBox="1"/>
          <p:nvPr/>
        </p:nvSpPr>
        <p:spPr>
          <a:xfrm>
            <a:off x="2565107" y="2352250"/>
            <a:ext cx="2286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Ключница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FELTY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 кнопки-застёжки.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Металлическая вставка на 6 ключей.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22" name="Google Shape;722;p56"/>
          <p:cNvSpPr/>
          <p:nvPr/>
        </p:nvSpPr>
        <p:spPr>
          <a:xfrm>
            <a:off x="3411352" y="33999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206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3" name="Google Shape;723;p56"/>
          <p:cNvSpPr/>
          <p:nvPr/>
        </p:nvSpPr>
        <p:spPr>
          <a:xfrm>
            <a:off x="2650063" y="33979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32838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8" name="Google Shape;728;p57" title="Новая презентация (43)-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2562" y="-52436"/>
            <a:ext cx="9220726" cy="5204676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57"/>
          <p:cNvSpPr/>
          <p:nvPr/>
        </p:nvSpPr>
        <p:spPr>
          <a:xfrm>
            <a:off x="419625" y="242535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ТРЕНД НА СВЕТООТРАЖАЮЩИЕ ЭЛЕМЕНТЫ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0" name="Google Shape;730;p5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8825" y="3616278"/>
            <a:ext cx="1107300" cy="11073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731" name="Google Shape;731;p57"/>
          <p:cNvGrpSpPr/>
          <p:nvPr/>
        </p:nvGrpSpPr>
        <p:grpSpPr>
          <a:xfrm>
            <a:off x="426277" y="4169367"/>
            <a:ext cx="260208" cy="261509"/>
            <a:chOff x="299507" y="1108855"/>
            <a:chExt cx="240000" cy="241200"/>
          </a:xfrm>
        </p:grpSpPr>
        <p:pic>
          <p:nvPicPr>
            <p:cNvPr id="732" name="Google Shape;732;p57"/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3" name="Google Shape;733;p5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734" name="Google Shape;734;p57"/>
          <p:cNvSpPr txBox="1"/>
          <p:nvPr/>
        </p:nvSpPr>
        <p:spPr>
          <a:xfrm>
            <a:off x="331033" y="1394300"/>
            <a:ext cx="2286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 для покупок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REFLECT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Основная ткань: 100%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Прочные ручки длиной 70 см.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35" name="Google Shape;735;p57"/>
          <p:cNvSpPr/>
          <p:nvPr/>
        </p:nvSpPr>
        <p:spPr>
          <a:xfrm>
            <a:off x="1187552" y="24419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465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6" name="Google Shape;736;p57"/>
          <p:cNvSpPr/>
          <p:nvPr/>
        </p:nvSpPr>
        <p:spPr>
          <a:xfrm>
            <a:off x="426263" y="24399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16812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7" name="Google Shape;737;p57"/>
          <p:cNvSpPr txBox="1"/>
          <p:nvPr/>
        </p:nvSpPr>
        <p:spPr>
          <a:xfrm>
            <a:off x="331033" y="3104725"/>
            <a:ext cx="2180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мешок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RAY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3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Основная ткань: 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210D.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38" name="Google Shape;738;p57"/>
          <p:cNvSpPr/>
          <p:nvPr/>
        </p:nvSpPr>
        <p:spPr>
          <a:xfrm>
            <a:off x="1187552" y="45089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9" name="Google Shape;739;p57"/>
          <p:cNvSpPr/>
          <p:nvPr/>
        </p:nvSpPr>
        <p:spPr>
          <a:xfrm>
            <a:off x="426263" y="45069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16108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0" name="Google Shape;740;p57"/>
          <p:cNvSpPr/>
          <p:nvPr/>
        </p:nvSpPr>
        <p:spPr>
          <a:xfrm>
            <a:off x="8034000" y="451302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02.06.2025</a:t>
            </a:r>
            <a:endParaRPr/>
          </a:p>
        </p:txBody>
      </p:sp>
      <p:sp>
        <p:nvSpPr>
          <p:cNvPr id="741" name="Google Shape;741;p57"/>
          <p:cNvSpPr txBox="1"/>
          <p:nvPr/>
        </p:nvSpPr>
        <p:spPr>
          <a:xfrm>
            <a:off x="3225433" y="1394300"/>
            <a:ext cx="2286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мешок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REFLECT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240гр/м2.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Укреплённые уголки.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2" name="Google Shape;742;p57"/>
          <p:cNvSpPr/>
          <p:nvPr/>
        </p:nvSpPr>
        <p:spPr>
          <a:xfrm>
            <a:off x="4081952" y="24419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3" name="Google Shape;743;p57"/>
          <p:cNvSpPr/>
          <p:nvPr/>
        </p:nvSpPr>
        <p:spPr>
          <a:xfrm>
            <a:off x="3320663" y="24399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16798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744" name="Google Shape;744;p57"/>
          <p:cNvGrpSpPr/>
          <p:nvPr/>
        </p:nvGrpSpPr>
        <p:grpSpPr>
          <a:xfrm>
            <a:off x="3307615" y="4169367"/>
            <a:ext cx="260208" cy="261509"/>
            <a:chOff x="299507" y="1108855"/>
            <a:chExt cx="240000" cy="241200"/>
          </a:xfrm>
        </p:grpSpPr>
        <p:pic>
          <p:nvPicPr>
            <p:cNvPr id="745" name="Google Shape;745;p57"/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6" name="Google Shape;746;p5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747" name="Google Shape;747;p57"/>
          <p:cNvSpPr txBox="1"/>
          <p:nvPr/>
        </p:nvSpPr>
        <p:spPr>
          <a:xfrm>
            <a:off x="3212371" y="3104725"/>
            <a:ext cx="2180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RUN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4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Основная ткань: 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8" name="Google Shape;748;p57"/>
          <p:cNvSpPr/>
          <p:nvPr/>
        </p:nvSpPr>
        <p:spPr>
          <a:xfrm>
            <a:off x="4068889" y="45089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9" name="Google Shape;749;p57"/>
          <p:cNvSpPr/>
          <p:nvPr/>
        </p:nvSpPr>
        <p:spPr>
          <a:xfrm>
            <a:off x="3307600" y="45069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972069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4" name="Google Shape;754;p58" title="88_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58"/>
          <p:cNvSpPr/>
          <p:nvPr/>
        </p:nvSpPr>
        <p:spPr>
          <a:xfrm>
            <a:off x="400050" y="242430"/>
            <a:ext cx="84189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НОВЫЕ МОДЕЛИ ТЕРМОСУМОК</a:t>
            </a:r>
            <a:endParaRPr sz="2700">
              <a:solidFill>
                <a:schemeClr val="lt1"/>
              </a:solidFill>
            </a:endParaRPr>
          </a:p>
        </p:txBody>
      </p:sp>
      <p:sp>
        <p:nvSpPr>
          <p:cNvPr id="762" name="Google Shape;762;p58"/>
          <p:cNvSpPr txBox="1"/>
          <p:nvPr/>
        </p:nvSpPr>
        <p:spPr>
          <a:xfrm>
            <a:off x="333785" y="828483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LUNCH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3" name="Google Shape;763;p58"/>
          <p:cNvSpPr/>
          <p:nvPr/>
        </p:nvSpPr>
        <p:spPr>
          <a:xfrm>
            <a:off x="431593" y="1530460"/>
            <a:ext cx="111000" cy="1104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58"/>
          <p:cNvSpPr/>
          <p:nvPr/>
        </p:nvSpPr>
        <p:spPr>
          <a:xfrm>
            <a:off x="573731" y="1530460"/>
            <a:ext cx="111000" cy="110400"/>
          </a:xfrm>
          <a:prstGeom prst="ellipse">
            <a:avLst/>
          </a:prstGeom>
          <a:solidFill>
            <a:srgbClr val="797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58"/>
          <p:cNvSpPr/>
          <p:nvPr/>
        </p:nvSpPr>
        <p:spPr>
          <a:xfrm>
            <a:off x="715043" y="1530460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58"/>
          <p:cNvSpPr txBox="1"/>
          <p:nvPr/>
        </p:nvSpPr>
        <p:spPr>
          <a:xfrm>
            <a:off x="333785" y="2255576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EAT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7" name="Google Shape;767;p58"/>
          <p:cNvSpPr/>
          <p:nvPr/>
        </p:nvSpPr>
        <p:spPr>
          <a:xfrm>
            <a:off x="431593" y="2957554"/>
            <a:ext cx="111000" cy="1104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58"/>
          <p:cNvSpPr/>
          <p:nvPr/>
        </p:nvSpPr>
        <p:spPr>
          <a:xfrm>
            <a:off x="573731" y="2957554"/>
            <a:ext cx="111000" cy="110400"/>
          </a:xfrm>
          <a:prstGeom prst="ellipse">
            <a:avLst/>
          </a:prstGeom>
          <a:solidFill>
            <a:srgbClr val="797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58"/>
          <p:cNvSpPr/>
          <p:nvPr/>
        </p:nvSpPr>
        <p:spPr>
          <a:xfrm>
            <a:off x="715043" y="2957554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58"/>
          <p:cNvSpPr txBox="1"/>
          <p:nvPr/>
        </p:nvSpPr>
        <p:spPr>
          <a:xfrm>
            <a:off x="333785" y="3779576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 с карманом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POCKET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1" name="Google Shape;771;p58"/>
          <p:cNvSpPr txBox="1"/>
          <p:nvPr/>
        </p:nvSpPr>
        <p:spPr>
          <a:xfrm>
            <a:off x="2415619" y="828483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FRESH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2" name="Google Shape;772;p58"/>
          <p:cNvSpPr/>
          <p:nvPr/>
        </p:nvSpPr>
        <p:spPr>
          <a:xfrm>
            <a:off x="2513426" y="1530460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58"/>
          <p:cNvSpPr/>
          <p:nvPr/>
        </p:nvSpPr>
        <p:spPr>
          <a:xfrm>
            <a:off x="2655565" y="1530460"/>
            <a:ext cx="111000" cy="110400"/>
          </a:xfrm>
          <a:prstGeom prst="ellipse">
            <a:avLst/>
          </a:prstGeom>
          <a:solidFill>
            <a:srgbClr val="797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58"/>
          <p:cNvSpPr txBox="1"/>
          <p:nvPr/>
        </p:nvSpPr>
        <p:spPr>
          <a:xfrm>
            <a:off x="4230338" y="828483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KEEP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5" name="Google Shape;775;p58"/>
          <p:cNvSpPr/>
          <p:nvPr/>
        </p:nvSpPr>
        <p:spPr>
          <a:xfrm>
            <a:off x="4328146" y="1530460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58"/>
          <p:cNvSpPr/>
          <p:nvPr/>
        </p:nvSpPr>
        <p:spPr>
          <a:xfrm>
            <a:off x="4470284" y="1530460"/>
            <a:ext cx="111000" cy="110400"/>
          </a:xfrm>
          <a:prstGeom prst="ellipse">
            <a:avLst/>
          </a:prstGeom>
          <a:solidFill>
            <a:srgbClr val="797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58"/>
          <p:cNvSpPr/>
          <p:nvPr/>
        </p:nvSpPr>
        <p:spPr>
          <a:xfrm>
            <a:off x="1187552" y="1782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78" name="Google Shape;778;p58"/>
          <p:cNvSpPr/>
          <p:nvPr/>
        </p:nvSpPr>
        <p:spPr>
          <a:xfrm>
            <a:off x="426263" y="1780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9296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79" name="Google Shape;779;p58"/>
          <p:cNvSpPr/>
          <p:nvPr/>
        </p:nvSpPr>
        <p:spPr>
          <a:xfrm>
            <a:off x="3274702" y="1781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735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0" name="Google Shape;780;p58"/>
          <p:cNvSpPr/>
          <p:nvPr/>
        </p:nvSpPr>
        <p:spPr>
          <a:xfrm>
            <a:off x="2513413" y="1779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4325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1" name="Google Shape;781;p58"/>
          <p:cNvSpPr/>
          <p:nvPr/>
        </p:nvSpPr>
        <p:spPr>
          <a:xfrm>
            <a:off x="5089427" y="1783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2" name="Google Shape;782;p58"/>
          <p:cNvSpPr/>
          <p:nvPr/>
        </p:nvSpPr>
        <p:spPr>
          <a:xfrm>
            <a:off x="4328138" y="1781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4046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3" name="Google Shape;783;p58"/>
          <p:cNvSpPr/>
          <p:nvPr/>
        </p:nvSpPr>
        <p:spPr>
          <a:xfrm>
            <a:off x="1187552" y="32114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4" name="Google Shape;784;p58"/>
          <p:cNvSpPr/>
          <p:nvPr/>
        </p:nvSpPr>
        <p:spPr>
          <a:xfrm>
            <a:off x="426263" y="32094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9298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5" name="Google Shape;785;p58"/>
          <p:cNvSpPr/>
          <p:nvPr/>
        </p:nvSpPr>
        <p:spPr>
          <a:xfrm>
            <a:off x="1183077" y="4506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1 470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6" name="Google Shape;786;p58"/>
          <p:cNvSpPr/>
          <p:nvPr/>
        </p:nvSpPr>
        <p:spPr>
          <a:xfrm>
            <a:off x="421788" y="4504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16110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7" name="Google Shape;787;p58"/>
          <p:cNvSpPr/>
          <p:nvPr/>
        </p:nvSpPr>
        <p:spPr>
          <a:xfrm>
            <a:off x="7654775" y="4513025"/>
            <a:ext cx="10674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 11 500 ШТ. +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06.06.2025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2" name="Google Shape;792;p59" title="33_1.png"/>
          <p:cNvPicPr preferRelativeResize="0"/>
          <p:nvPr/>
        </p:nvPicPr>
        <p:blipFill rotWithShape="1">
          <a:blip r:embed="rId3">
            <a:alphaModFix/>
          </a:blip>
          <a:srcRect l="6453" r="4649"/>
          <a:stretch/>
        </p:blipFill>
        <p:spPr>
          <a:xfrm>
            <a:off x="0" y="-20723"/>
            <a:ext cx="9197375" cy="5173524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59"/>
          <p:cNvSpPr/>
          <p:nvPr/>
        </p:nvSpPr>
        <p:spPr>
          <a:xfrm>
            <a:off x="419625" y="240275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ТЕРМОСУМКИ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94" name="Google Shape;794;p59" title="ba6d67be-f8d0-11eb-9563-00155da68a10.jp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86" t="19172" r="9586"/>
          <a:stretch/>
        </p:blipFill>
        <p:spPr>
          <a:xfrm>
            <a:off x="1948814" y="1607600"/>
            <a:ext cx="1036800" cy="1036800"/>
          </a:xfrm>
          <a:prstGeom prst="ellipse">
            <a:avLst/>
          </a:prstGeom>
          <a:noFill/>
          <a:ln w="9525" cap="flat" cmpd="sng">
            <a:solidFill>
              <a:srgbClr val="FFE4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795" name="Google Shape;795;p59"/>
          <p:cNvGrpSpPr/>
          <p:nvPr/>
        </p:nvGrpSpPr>
        <p:grpSpPr>
          <a:xfrm>
            <a:off x="421793" y="4275107"/>
            <a:ext cx="531930" cy="114614"/>
            <a:chOff x="9765468" y="4188232"/>
            <a:chExt cx="531930" cy="114614"/>
          </a:xfrm>
        </p:grpSpPr>
        <p:sp>
          <p:nvSpPr>
            <p:cNvPr id="796" name="Google Shape;796;p59"/>
            <p:cNvSpPr/>
            <p:nvPr/>
          </p:nvSpPr>
          <p:spPr>
            <a:xfrm>
              <a:off x="9765468" y="4191046"/>
              <a:ext cx="111000" cy="110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9"/>
            <p:cNvSpPr/>
            <p:nvPr/>
          </p:nvSpPr>
          <p:spPr>
            <a:xfrm>
              <a:off x="9907606" y="4188232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9"/>
            <p:cNvSpPr/>
            <p:nvPr/>
          </p:nvSpPr>
          <p:spPr>
            <a:xfrm>
              <a:off x="10048918" y="4192446"/>
              <a:ext cx="111000" cy="110400"/>
            </a:xfrm>
            <a:prstGeom prst="ellipse">
              <a:avLst/>
            </a:prstGeom>
            <a:solidFill>
              <a:srgbClr val="00B7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9"/>
            <p:cNvSpPr/>
            <p:nvPr/>
          </p:nvSpPr>
          <p:spPr>
            <a:xfrm>
              <a:off x="10186398" y="4189632"/>
              <a:ext cx="111000" cy="1104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00" name="Google Shape;800;p59" title="6705385e-5670-11ec-95e7-00155da68a11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8825" y="3693435"/>
            <a:ext cx="1036800" cy="1036200"/>
          </a:xfrm>
          <a:prstGeom prst="ellipse">
            <a:avLst/>
          </a:prstGeom>
          <a:noFill/>
          <a:ln w="9525" cap="flat" cmpd="sng">
            <a:solidFill>
              <a:srgbClr val="FFE4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801" name="Google Shape;801;p59"/>
          <p:cNvGrpSpPr/>
          <p:nvPr/>
        </p:nvGrpSpPr>
        <p:grpSpPr>
          <a:xfrm>
            <a:off x="6722118" y="3350534"/>
            <a:ext cx="394450" cy="114614"/>
            <a:chOff x="9672893" y="3350534"/>
            <a:chExt cx="394450" cy="114614"/>
          </a:xfrm>
        </p:grpSpPr>
        <p:sp>
          <p:nvSpPr>
            <p:cNvPr id="802" name="Google Shape;802;p59"/>
            <p:cNvSpPr/>
            <p:nvPr/>
          </p:nvSpPr>
          <p:spPr>
            <a:xfrm>
              <a:off x="9672893" y="3353347"/>
              <a:ext cx="111000" cy="110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59"/>
            <p:cNvSpPr/>
            <p:nvPr/>
          </p:nvSpPr>
          <p:spPr>
            <a:xfrm>
              <a:off x="9815031" y="3350534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9"/>
            <p:cNvSpPr/>
            <p:nvPr/>
          </p:nvSpPr>
          <p:spPr>
            <a:xfrm>
              <a:off x="9956343" y="3354747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" name="Google Shape;805;p59"/>
          <p:cNvGrpSpPr/>
          <p:nvPr/>
        </p:nvGrpSpPr>
        <p:grpSpPr>
          <a:xfrm>
            <a:off x="6735168" y="1596590"/>
            <a:ext cx="394450" cy="114614"/>
            <a:chOff x="9672893" y="1446240"/>
            <a:chExt cx="394450" cy="114614"/>
          </a:xfrm>
        </p:grpSpPr>
        <p:sp>
          <p:nvSpPr>
            <p:cNvPr id="806" name="Google Shape;806;p59"/>
            <p:cNvSpPr/>
            <p:nvPr/>
          </p:nvSpPr>
          <p:spPr>
            <a:xfrm>
              <a:off x="9672893" y="1449054"/>
              <a:ext cx="111000" cy="11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9"/>
            <p:cNvSpPr/>
            <p:nvPr/>
          </p:nvSpPr>
          <p:spPr>
            <a:xfrm>
              <a:off x="9815031" y="1446240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9"/>
            <p:cNvSpPr/>
            <p:nvPr/>
          </p:nvSpPr>
          <p:spPr>
            <a:xfrm>
              <a:off x="9956343" y="1450454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9" name="Google Shape;809;p59"/>
          <p:cNvSpPr/>
          <p:nvPr/>
        </p:nvSpPr>
        <p:spPr>
          <a:xfrm rot="177782" flipH="1">
            <a:off x="5496607" y="916656"/>
            <a:ext cx="1833952" cy="1979645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0" name="Google Shape;810;p59"/>
          <p:cNvGrpSpPr/>
          <p:nvPr/>
        </p:nvGrpSpPr>
        <p:grpSpPr>
          <a:xfrm>
            <a:off x="426277" y="2112992"/>
            <a:ext cx="260208" cy="261509"/>
            <a:chOff x="299507" y="1108855"/>
            <a:chExt cx="240000" cy="241200"/>
          </a:xfrm>
        </p:grpSpPr>
        <p:pic>
          <p:nvPicPr>
            <p:cNvPr id="811" name="Google Shape;811;p59"/>
            <p:cNvPicPr preferRelativeResize="0"/>
            <p:nvPr/>
          </p:nvPicPr>
          <p:blipFill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2" name="Google Shape;812;p5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813" name="Google Shape;813;p59"/>
          <p:cNvSpPr txBox="1"/>
          <p:nvPr/>
        </p:nvSpPr>
        <p:spPr>
          <a:xfrm>
            <a:off x="331033" y="116855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HERTUM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21х15х15 см.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Нетканый материал, алюминий.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14" name="Google Shape;814;p59"/>
          <p:cNvSpPr/>
          <p:nvPr/>
        </p:nvSpPr>
        <p:spPr>
          <a:xfrm>
            <a:off x="1187552" y="2427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189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5" name="Google Shape;815;p59"/>
          <p:cNvSpPr/>
          <p:nvPr/>
        </p:nvSpPr>
        <p:spPr>
          <a:xfrm>
            <a:off x="426263" y="2425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345737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6" name="Google Shape;816;p59"/>
          <p:cNvSpPr txBox="1"/>
          <p:nvPr/>
        </p:nvSpPr>
        <p:spPr>
          <a:xfrm>
            <a:off x="331033" y="3253775"/>
            <a:ext cx="2784900" cy="10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 + ланч бокс с приборами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PARLIK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26х22х18 см.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Полиэстер, алюминий.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17" name="Google Shape;817;p59"/>
          <p:cNvSpPr/>
          <p:nvPr/>
        </p:nvSpPr>
        <p:spPr>
          <a:xfrm>
            <a:off x="1187552" y="4513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1115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8" name="Google Shape;818;p59"/>
          <p:cNvSpPr/>
          <p:nvPr/>
        </p:nvSpPr>
        <p:spPr>
          <a:xfrm>
            <a:off x="426263" y="4511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346060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9" name="Google Shape;819;p59"/>
          <p:cNvSpPr/>
          <p:nvPr/>
        </p:nvSpPr>
        <p:spPr>
          <a:xfrm>
            <a:off x="7496452" y="18400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0" name="Google Shape;820;p59"/>
          <p:cNvSpPr/>
          <p:nvPr/>
        </p:nvSpPr>
        <p:spPr>
          <a:xfrm>
            <a:off x="6735163" y="18380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345298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1" name="Google Shape;821;p59"/>
          <p:cNvSpPr txBox="1"/>
          <p:nvPr/>
        </p:nvSpPr>
        <p:spPr>
          <a:xfrm>
            <a:off x="6639933" y="5808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ARTIRIAN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12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Алюминевая подкладка.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22" name="Google Shape;822;p59"/>
          <p:cNvSpPr/>
          <p:nvPr/>
        </p:nvSpPr>
        <p:spPr>
          <a:xfrm>
            <a:off x="7496452" y="35885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3" name="Google Shape;823;p59"/>
          <p:cNvSpPr/>
          <p:nvPr/>
        </p:nvSpPr>
        <p:spPr>
          <a:xfrm>
            <a:off x="6735163" y="35865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343074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4" name="Google Shape;824;p59"/>
          <p:cNvSpPr txBox="1"/>
          <p:nvPr/>
        </p:nvSpPr>
        <p:spPr>
          <a:xfrm>
            <a:off x="6639933" y="2329325"/>
            <a:ext cx="21801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 для бутылки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9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FRESHER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D=11 см.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Google Shape;829;p60" title="pi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60" title="pick1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631" y="1837259"/>
            <a:ext cx="1356600" cy="1356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31" name="Google Shape;831;p60" title="pick2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8471" y="1837345"/>
            <a:ext cx="1356600" cy="1356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32" name="Google Shape;832;p60"/>
          <p:cNvSpPr/>
          <p:nvPr/>
        </p:nvSpPr>
        <p:spPr>
          <a:xfrm>
            <a:off x="419625" y="240275"/>
            <a:ext cx="7354500" cy="10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ЗАРЯДИСЬ НА ПРИКЛЮЧЕНИЯ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Твоя энергия в каждом шаге!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Эта капсульная коллекция создана для тех, кто не боится мечтать и осваивать новое.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Этот набор — ваш надёжный спутник в городских приключениях и за их пределами.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33" name="Google Shape;833;p60"/>
          <p:cNvGrpSpPr/>
          <p:nvPr/>
        </p:nvGrpSpPr>
        <p:grpSpPr>
          <a:xfrm>
            <a:off x="434828" y="2728213"/>
            <a:ext cx="798892" cy="114614"/>
            <a:chOff x="434828" y="2728213"/>
            <a:chExt cx="798892" cy="114614"/>
          </a:xfrm>
        </p:grpSpPr>
        <p:sp>
          <p:nvSpPr>
            <p:cNvPr id="834" name="Google Shape;834;p60"/>
            <p:cNvSpPr/>
            <p:nvPr/>
          </p:nvSpPr>
          <p:spPr>
            <a:xfrm>
              <a:off x="434828" y="2729613"/>
              <a:ext cx="111000" cy="110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60"/>
            <p:cNvSpPr/>
            <p:nvPr/>
          </p:nvSpPr>
          <p:spPr>
            <a:xfrm>
              <a:off x="572565" y="2732427"/>
              <a:ext cx="111000" cy="110400"/>
            </a:xfrm>
            <a:prstGeom prst="ellipse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60"/>
            <p:cNvSpPr/>
            <p:nvPr/>
          </p:nvSpPr>
          <p:spPr>
            <a:xfrm>
              <a:off x="710045" y="2729613"/>
              <a:ext cx="111000" cy="1104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60"/>
            <p:cNvSpPr/>
            <p:nvPr/>
          </p:nvSpPr>
          <p:spPr>
            <a:xfrm>
              <a:off x="847503" y="2728213"/>
              <a:ext cx="111000" cy="110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60"/>
            <p:cNvSpPr/>
            <p:nvPr/>
          </p:nvSpPr>
          <p:spPr>
            <a:xfrm>
              <a:off x="985240" y="2731027"/>
              <a:ext cx="111000" cy="11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60"/>
            <p:cNvSpPr/>
            <p:nvPr/>
          </p:nvSpPr>
          <p:spPr>
            <a:xfrm>
              <a:off x="1122720" y="2728213"/>
              <a:ext cx="111000" cy="110400"/>
            </a:xfrm>
            <a:prstGeom prst="ellipse">
              <a:avLst/>
            </a:prstGeom>
            <a:solidFill>
              <a:srgbClr val="FFE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0" name="Google Shape;840;p60"/>
          <p:cNvSpPr txBox="1"/>
          <p:nvPr/>
        </p:nvSpPr>
        <p:spPr>
          <a:xfrm>
            <a:off x="331033" y="17181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PICK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</a:t>
            </a:r>
            <a:r>
              <a:rPr lang="en-US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</a:t>
            </a: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л. 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210 D.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41" name="Google Shape;841;p60"/>
          <p:cNvSpPr/>
          <p:nvPr/>
        </p:nvSpPr>
        <p:spPr>
          <a:xfrm>
            <a:off x="1187552" y="29773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809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2" name="Google Shape;842;p60"/>
          <p:cNvSpPr/>
          <p:nvPr/>
        </p:nvSpPr>
        <p:spPr>
          <a:xfrm>
            <a:off x="426263" y="29753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16778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3" name="Google Shape;843;p60"/>
          <p:cNvSpPr txBox="1"/>
          <p:nvPr/>
        </p:nvSpPr>
        <p:spPr>
          <a:xfrm>
            <a:off x="331043" y="3779576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Бутылка для воды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FLASK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4" name="Google Shape;844;p60"/>
          <p:cNvSpPr/>
          <p:nvPr/>
        </p:nvSpPr>
        <p:spPr>
          <a:xfrm>
            <a:off x="1187552" y="4506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697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5" name="Google Shape;845;p60"/>
          <p:cNvSpPr/>
          <p:nvPr/>
        </p:nvSpPr>
        <p:spPr>
          <a:xfrm>
            <a:off x="426263" y="4504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1113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6" name="Google Shape;846;p60"/>
          <p:cNvSpPr/>
          <p:nvPr/>
        </p:nvSpPr>
        <p:spPr>
          <a:xfrm>
            <a:off x="1948825" y="451302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05.05.2025</a:t>
            </a:r>
            <a:endParaRPr/>
          </a:p>
        </p:txBody>
      </p:sp>
      <p:sp>
        <p:nvSpPr>
          <p:cNvPr id="847" name="Google Shape;847;p60"/>
          <p:cNvSpPr txBox="1"/>
          <p:nvPr/>
        </p:nvSpPr>
        <p:spPr>
          <a:xfrm>
            <a:off x="3085043" y="3785801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Подушка дорожная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SOFT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8" name="Google Shape;848;p60"/>
          <p:cNvSpPr/>
          <p:nvPr/>
        </p:nvSpPr>
        <p:spPr>
          <a:xfrm>
            <a:off x="3941552" y="4513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1 069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9" name="Google Shape;849;p60"/>
          <p:cNvSpPr/>
          <p:nvPr/>
        </p:nvSpPr>
        <p:spPr>
          <a:xfrm>
            <a:off x="3180263" y="4511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62000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Google Shape;854;p61" title="rush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61"/>
          <p:cNvSpPr/>
          <p:nvPr/>
        </p:nvSpPr>
        <p:spPr>
          <a:xfrm>
            <a:off x="394175" y="244462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TOTAL BLACK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6" name="Google Shape;856;p61"/>
          <p:cNvSpPr txBox="1"/>
          <p:nvPr/>
        </p:nvSpPr>
        <p:spPr>
          <a:xfrm>
            <a:off x="330233" y="664450"/>
            <a:ext cx="4844700" cy="7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Отличное решение для повседневных задач и активного образа жизни. </a:t>
            </a:r>
            <a:b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Позволит всегда оставаться в тенденциях, быть мобильным и продуктивным. </a:t>
            </a:r>
            <a:b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 лаконичный дизайн и качественная основа позволит сделать ваш бренд заметным, всегда актуальным и узнаваемым.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7" name="Google Shape;857;p61"/>
          <p:cNvSpPr txBox="1"/>
          <p:nvPr/>
        </p:nvSpPr>
        <p:spPr>
          <a:xfrm>
            <a:off x="4217775" y="1430787"/>
            <a:ext cx="2019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Несмотря на свой небольшой размер, в него поместится множество необходимых вещей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58" name="Google Shape;858;p61"/>
          <p:cNvSpPr/>
          <p:nvPr/>
        </p:nvSpPr>
        <p:spPr>
          <a:xfrm rot="-5400000">
            <a:off x="5579337" y="924549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61"/>
          <p:cNvSpPr txBox="1"/>
          <p:nvPr/>
        </p:nvSpPr>
        <p:spPr>
          <a:xfrm>
            <a:off x="2407533" y="1427438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RUSH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9 л. 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600 D.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0" name="Google Shape;860;p61"/>
          <p:cNvSpPr/>
          <p:nvPr/>
        </p:nvSpPr>
        <p:spPr>
          <a:xfrm>
            <a:off x="3264052" y="268669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566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1" name="Google Shape;861;p61"/>
          <p:cNvSpPr/>
          <p:nvPr/>
        </p:nvSpPr>
        <p:spPr>
          <a:xfrm>
            <a:off x="2502763" y="268469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16777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2" name="Google Shape;862;p61"/>
          <p:cNvSpPr txBox="1"/>
          <p:nvPr/>
        </p:nvSpPr>
        <p:spPr>
          <a:xfrm>
            <a:off x="331035" y="3779575"/>
            <a:ext cx="201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Чехол для карты на телефон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SIMPLY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3" name="Google Shape;863;p61"/>
          <p:cNvSpPr/>
          <p:nvPr/>
        </p:nvSpPr>
        <p:spPr>
          <a:xfrm>
            <a:off x="1187552" y="4506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285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4" name="Google Shape;864;p61"/>
          <p:cNvSpPr/>
          <p:nvPr/>
        </p:nvSpPr>
        <p:spPr>
          <a:xfrm>
            <a:off x="426263" y="4504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19724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865" name="Google Shape;865;p61"/>
          <p:cNvGrpSpPr/>
          <p:nvPr/>
        </p:nvGrpSpPr>
        <p:grpSpPr>
          <a:xfrm>
            <a:off x="2511316" y="2437221"/>
            <a:ext cx="936367" cy="114614"/>
            <a:chOff x="11490541" y="2403688"/>
            <a:chExt cx="936367" cy="114614"/>
          </a:xfrm>
        </p:grpSpPr>
        <p:sp>
          <p:nvSpPr>
            <p:cNvPr id="866" name="Google Shape;866;p61"/>
            <p:cNvSpPr/>
            <p:nvPr/>
          </p:nvSpPr>
          <p:spPr>
            <a:xfrm>
              <a:off x="11490541" y="2405088"/>
              <a:ext cx="111000" cy="110400"/>
            </a:xfrm>
            <a:prstGeom prst="ellipse">
              <a:avLst/>
            </a:prstGeom>
            <a:solidFill>
              <a:schemeClr val="dk2"/>
            </a:solidFill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61"/>
            <p:cNvSpPr/>
            <p:nvPr/>
          </p:nvSpPr>
          <p:spPr>
            <a:xfrm>
              <a:off x="11628278" y="2407902"/>
              <a:ext cx="111000" cy="110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61"/>
            <p:cNvSpPr/>
            <p:nvPr/>
          </p:nvSpPr>
          <p:spPr>
            <a:xfrm>
              <a:off x="11903216" y="2403688"/>
              <a:ext cx="111000" cy="11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61"/>
            <p:cNvSpPr/>
            <p:nvPr/>
          </p:nvSpPr>
          <p:spPr>
            <a:xfrm>
              <a:off x="12040953" y="2406502"/>
              <a:ext cx="111000" cy="110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61"/>
            <p:cNvSpPr/>
            <p:nvPr/>
          </p:nvSpPr>
          <p:spPr>
            <a:xfrm>
              <a:off x="12178433" y="2403688"/>
              <a:ext cx="111000" cy="110400"/>
            </a:xfrm>
            <a:prstGeom prst="ellipse">
              <a:avLst/>
            </a:prstGeom>
            <a:solidFill>
              <a:srgbClr val="FFE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61"/>
            <p:cNvSpPr/>
            <p:nvPr/>
          </p:nvSpPr>
          <p:spPr>
            <a:xfrm>
              <a:off x="12315908" y="2407888"/>
              <a:ext cx="111000" cy="110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61"/>
            <p:cNvSpPr/>
            <p:nvPr/>
          </p:nvSpPr>
          <p:spPr>
            <a:xfrm>
              <a:off x="11765758" y="2405088"/>
              <a:ext cx="111000" cy="110400"/>
            </a:xfrm>
            <a:prstGeom prst="ellipse">
              <a:avLst/>
            </a:prstGeom>
            <a:solidFill>
              <a:srgbClr val="1D5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" name="Google Shape;873;p61"/>
          <p:cNvSpPr txBox="1"/>
          <p:nvPr/>
        </p:nvSpPr>
        <p:spPr>
          <a:xfrm>
            <a:off x="331035" y="1427438"/>
            <a:ext cx="201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Бизнес-блокнот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CUBI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4" name="Google Shape;874;p61"/>
          <p:cNvSpPr/>
          <p:nvPr/>
        </p:nvSpPr>
        <p:spPr>
          <a:xfrm>
            <a:off x="1187552" y="215467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756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5" name="Google Shape;875;p61"/>
          <p:cNvSpPr/>
          <p:nvPr/>
        </p:nvSpPr>
        <p:spPr>
          <a:xfrm>
            <a:off x="426263" y="215267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21221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6" name="Google Shape;876;p61"/>
          <p:cNvSpPr txBox="1"/>
          <p:nvPr/>
        </p:nvSpPr>
        <p:spPr>
          <a:xfrm>
            <a:off x="331035" y="2603500"/>
            <a:ext cx="201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вакуумная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BREW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7" name="Google Shape;877;p61"/>
          <p:cNvSpPr/>
          <p:nvPr/>
        </p:nvSpPr>
        <p:spPr>
          <a:xfrm>
            <a:off x="1187552" y="33307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8" name="Google Shape;878;p61"/>
          <p:cNvSpPr/>
          <p:nvPr/>
        </p:nvSpPr>
        <p:spPr>
          <a:xfrm>
            <a:off x="426263" y="33287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28002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9" name="Google Shape;879;p61"/>
          <p:cNvSpPr txBox="1"/>
          <p:nvPr/>
        </p:nvSpPr>
        <p:spPr>
          <a:xfrm>
            <a:off x="2436060" y="3370210"/>
            <a:ext cx="20196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FACTOR BLACK</a:t>
            </a:r>
            <a:endParaRPr sz="27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0" name="Google Shape;880;p61"/>
          <p:cNvSpPr/>
          <p:nvPr/>
        </p:nvSpPr>
        <p:spPr>
          <a:xfrm>
            <a:off x="3292577" y="45067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1" name="Google Shape;881;p61"/>
          <p:cNvSpPr/>
          <p:nvPr/>
        </p:nvSpPr>
        <p:spPr>
          <a:xfrm>
            <a:off x="2531288" y="45047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40394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2" name="Google Shape;882;p61"/>
          <p:cNvSpPr txBox="1"/>
          <p:nvPr/>
        </p:nvSpPr>
        <p:spPr>
          <a:xfrm>
            <a:off x="4427285" y="3779575"/>
            <a:ext cx="201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Чехол для карт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SIMPLY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3" name="Google Shape;883;p61"/>
          <p:cNvSpPr/>
          <p:nvPr/>
        </p:nvSpPr>
        <p:spPr>
          <a:xfrm>
            <a:off x="5283802" y="4506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352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4" name="Google Shape;884;p61"/>
          <p:cNvSpPr/>
          <p:nvPr/>
        </p:nvSpPr>
        <p:spPr>
          <a:xfrm>
            <a:off x="4522513" y="4504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19728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9" name="Google Shape;889;p62"/>
          <p:cNvPicPr preferRelativeResize="0"/>
          <p:nvPr/>
        </p:nvPicPr>
        <p:blipFill>
          <a:blip r:embed="rId3"/>
          <a:srcRect l="46" r="46"/>
          <a:stretch/>
        </p:blipFill>
        <p:spPr>
          <a:xfrm>
            <a:off x="0" y="-4760"/>
            <a:ext cx="9144000" cy="5148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63"/>
          <p:cNvSpPr/>
          <p:nvPr/>
        </p:nvSpPr>
        <p:spPr>
          <a:xfrm>
            <a:off x="457200" y="399900"/>
            <a:ext cx="8102700" cy="16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БОЛЬШЕ СКИДОК!</a:t>
            </a:r>
            <a:endParaRPr sz="2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новом сезоне мы внесли изменения в формирование раздела акции — они вам обязательно придутся по вкусу:</a:t>
            </a: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-1534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Montserrat"/>
              <a:buChar char="●"/>
            </a:pPr>
            <a: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раздел Black Friday будет обновляться один раз в квартал — вы точно успеете заказать понравившиеся товары </a:t>
            </a:r>
            <a:b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со скидкой;</a:t>
            </a: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-89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-1534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Montserrat"/>
              <a:buChar char="●"/>
            </a:pPr>
            <a: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промо-текстиль раздела соответствует текущему и уходящему сезону, сейчас — весенний, </a:t>
            </a:r>
            <a:b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а при следующем обновлении, ждите летние товары.</a:t>
            </a: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5" name="Google Shape;895;p63"/>
          <p:cNvSpPr/>
          <p:nvPr/>
        </p:nvSpPr>
        <p:spPr>
          <a:xfrm>
            <a:off x="364000" y="2157300"/>
            <a:ext cx="2960700" cy="325500"/>
          </a:xfrm>
          <a:prstGeom prst="roundRect">
            <a:avLst>
              <a:gd name="adj" fmla="val 2668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УГЛУБИЛИ СКИДКУ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97" name="Google Shape;897;p63"/>
          <p:cNvSpPr/>
          <p:nvPr/>
        </p:nvSpPr>
        <p:spPr>
          <a:xfrm>
            <a:off x="3860800" y="2157300"/>
            <a:ext cx="4148700" cy="325500"/>
          </a:xfrm>
          <a:prstGeom prst="roundRect">
            <a:avLst>
              <a:gd name="adj" fmla="val 2668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СЭМПЛ КИТЫ</a:t>
            </a:r>
            <a:endParaRPr sz="12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99" name="Google Shape;899;p63" title="newsold1920x400_BF22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238500"/>
            <a:ext cx="914400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897;p63">
            <a:extLst>
              <a:ext uri="{FF2B5EF4-FFF2-40B4-BE49-F238E27FC236}">
                <a16:creationId xmlns:a16="http://schemas.microsoft.com/office/drawing/2014/main" id="{88CF4D0E-A013-7717-33EF-FD7C1F77521C}"/>
              </a:ext>
            </a:extLst>
          </p:cNvPr>
          <p:cNvSpPr/>
          <p:nvPr/>
        </p:nvSpPr>
        <p:spPr>
          <a:xfrm>
            <a:off x="3860800" y="2635200"/>
            <a:ext cx="4148700" cy="325500"/>
          </a:xfrm>
          <a:prstGeom prst="roundRect">
            <a:avLst>
              <a:gd name="adj" fmla="val 2668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МАРКЕТИНГОВЫЙ БЮДЖЕТ</a:t>
            </a:r>
            <a:endParaRPr sz="12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2648DD-B279-F58F-2B02-BD61FDAE9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00000">
            <a:off x="7368955" y="1442513"/>
            <a:ext cx="1501233" cy="15226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20F02F-645E-F410-D864-7A0EED8E95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4080" y="2838875"/>
            <a:ext cx="428630" cy="4445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8" title="04-4.png"/>
          <p:cNvPicPr preferRelativeResize="0"/>
          <p:nvPr/>
        </p:nvPicPr>
        <p:blipFill rotWithShape="1">
          <a:blip r:embed="rId3">
            <a:alphaModFix/>
          </a:blip>
          <a:srcRect l="6067" r="5873"/>
          <a:stretch/>
        </p:blipFill>
        <p:spPr>
          <a:xfrm>
            <a:off x="0" y="0"/>
            <a:ext cx="9144000" cy="51916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8"/>
          <p:cNvSpPr txBox="1"/>
          <p:nvPr/>
        </p:nvSpPr>
        <p:spPr>
          <a:xfrm>
            <a:off x="322100" y="332800"/>
            <a:ext cx="8447700" cy="45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Внимание к каждой детали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 не только искусство дизайна, но и глубокое понимание потребностей пользователей.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Тщательно продуманный рюкзак превращается не просто в аксессуар, а в элемент лёгкости,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делает повседневную жизнь комфортнее и интереснее.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Материалы</a:t>
            </a: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Использование качественных и экологически чистых материалов подчёркивает заботу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бренда о потребителе и окружающей среде.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Дизайн</a:t>
            </a: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Эстетика должна быть не только привлекательной, но и функциональной.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Продуманный дизайн, включая карманы и застёжки, делает использование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рюкзака удобным.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Уникальные элементы</a:t>
            </a: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Логотип, цветовая палитра и текстуры должны быть легко узнаваемыми, </a:t>
            </a:r>
            <a:br>
              <a:rPr lang="en-US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создавая ассоциации с брендом.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" name="Google Shape;121;p28"/>
          <p:cNvSpPr/>
          <p:nvPr/>
        </p:nvSpPr>
        <p:spPr>
          <a:xfrm>
            <a:off x="322100" y="733598"/>
            <a:ext cx="2139000" cy="3393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8"/>
          <p:cNvSpPr/>
          <p:nvPr/>
        </p:nvSpPr>
        <p:spPr>
          <a:xfrm>
            <a:off x="322100" y="1788850"/>
            <a:ext cx="1001100" cy="3393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8"/>
          <p:cNvSpPr/>
          <p:nvPr/>
        </p:nvSpPr>
        <p:spPr>
          <a:xfrm>
            <a:off x="322100" y="3781100"/>
            <a:ext cx="1812900" cy="3393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8"/>
          <p:cNvSpPr/>
          <p:nvPr/>
        </p:nvSpPr>
        <p:spPr>
          <a:xfrm>
            <a:off x="322100" y="2711075"/>
            <a:ext cx="732600" cy="3393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8"/>
          <p:cNvSpPr txBox="1"/>
          <p:nvPr/>
        </p:nvSpPr>
        <p:spPr>
          <a:xfrm>
            <a:off x="291650" y="349950"/>
            <a:ext cx="8508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4D4D"/>
        </a:solidFill>
        <a:effectLst/>
      </p:bgPr>
    </p:bg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64"/>
          <p:cNvSpPr/>
          <p:nvPr/>
        </p:nvSpPr>
        <p:spPr>
          <a:xfrm>
            <a:off x="682025" y="1277375"/>
            <a:ext cx="2307900" cy="2517000"/>
          </a:xfrm>
          <a:prstGeom prst="roundRect">
            <a:avLst>
              <a:gd name="adj" fmla="val 16667"/>
            </a:avLst>
          </a:prstGeom>
          <a:solidFill>
            <a:srgbClr val="FFE4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Calibri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64"/>
          <p:cNvSpPr/>
          <p:nvPr/>
        </p:nvSpPr>
        <p:spPr>
          <a:xfrm>
            <a:off x="3321150" y="1277475"/>
            <a:ext cx="2307900" cy="2517300"/>
          </a:xfrm>
          <a:prstGeom prst="roundRect">
            <a:avLst>
              <a:gd name="adj" fmla="val 16667"/>
            </a:avLst>
          </a:prstGeom>
          <a:solidFill>
            <a:srgbClr val="FFE4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Calibri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64"/>
          <p:cNvSpPr/>
          <p:nvPr/>
        </p:nvSpPr>
        <p:spPr>
          <a:xfrm>
            <a:off x="5960375" y="1277475"/>
            <a:ext cx="2307900" cy="2517300"/>
          </a:xfrm>
          <a:prstGeom prst="roundRect">
            <a:avLst>
              <a:gd name="adj" fmla="val 16667"/>
            </a:avLst>
          </a:prstGeom>
          <a:solidFill>
            <a:srgbClr val="FFE4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Calibri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7" name="Google Shape;907;p64" descr="Google Shape;2728;p93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2906" y="1857210"/>
            <a:ext cx="1646139" cy="927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p64" descr="Google Shape;2721;p93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67806" y="4506688"/>
            <a:ext cx="1414677" cy="261888"/>
          </a:xfrm>
          <a:prstGeom prst="rect">
            <a:avLst/>
          </a:prstGeom>
          <a:noFill/>
          <a:ln>
            <a:noFill/>
          </a:ln>
        </p:spPr>
      </p:pic>
      <p:sp>
        <p:nvSpPr>
          <p:cNvPr id="910" name="Google Shape;910;p64"/>
          <p:cNvSpPr txBox="1"/>
          <p:nvPr/>
        </p:nvSpPr>
        <p:spPr>
          <a:xfrm>
            <a:off x="421800" y="327280"/>
            <a:ext cx="7832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Выбирай больше товаров на нашем сайте</a:t>
            </a:r>
            <a:endParaRPr sz="2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1" name="Google Shape;911;p64"/>
          <p:cNvSpPr txBox="1"/>
          <p:nvPr/>
        </p:nvSpPr>
        <p:spPr>
          <a:xfrm>
            <a:off x="3321150" y="3151175"/>
            <a:ext cx="23079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63C1"/>
              </a:buClr>
              <a:buSzPts val="1300"/>
              <a:buFont typeface="Roboto"/>
              <a:buNone/>
            </a:pPr>
            <a:r>
              <a:rPr lang="ru" sz="1000" b="1" i="0" u="sng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Акция Black Friday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64"/>
          <p:cNvSpPr txBox="1"/>
          <p:nvPr/>
        </p:nvSpPr>
        <p:spPr>
          <a:xfrm>
            <a:off x="682025" y="3151175"/>
            <a:ext cx="23079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63C1"/>
              </a:buClr>
              <a:buSzPts val="1300"/>
              <a:buFont typeface="Roboto"/>
              <a:buNone/>
            </a:pPr>
            <a:r>
              <a:rPr lang="ru" sz="1000" b="1" i="0" u="sng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Хиты Happy Gifts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64"/>
          <p:cNvSpPr txBox="1"/>
          <p:nvPr/>
        </p:nvSpPr>
        <p:spPr>
          <a:xfrm>
            <a:off x="5960375" y="3151175"/>
            <a:ext cx="23079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63C1"/>
              </a:buClr>
              <a:buSzPts val="1300"/>
              <a:buFont typeface="Roboto"/>
              <a:buNone/>
            </a:pPr>
            <a:r>
              <a:rPr lang="ru" sz="1000" b="1" i="0" u="sng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Полный каталог товаров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4" name="Google Shape;914;p64" title="BlackFriday_icon-15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55538" y="1701280"/>
            <a:ext cx="1239225" cy="123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D368DC-9407-F203-0554-7A9FF2361F6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428293" y="1639794"/>
            <a:ext cx="1202758" cy="12803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9" title="05-3.png"/>
          <p:cNvPicPr preferRelativeResize="0"/>
          <p:nvPr/>
        </p:nvPicPr>
        <p:blipFill rotWithShape="1">
          <a:blip r:embed="rId3">
            <a:alphaModFix/>
          </a:blip>
          <a:srcRect t="12195" r="15633"/>
          <a:stretch/>
        </p:blipFill>
        <p:spPr>
          <a:xfrm>
            <a:off x="-5000" y="-48100"/>
            <a:ext cx="9144003" cy="52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9"/>
          <p:cNvSpPr txBox="1"/>
          <p:nvPr/>
        </p:nvSpPr>
        <p:spPr>
          <a:xfrm>
            <a:off x="319225" y="354450"/>
            <a:ext cx="7857000" cy="4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— это не просто предмет, а надёжный спутник в дороге, хранящий мечты, цели и стремления.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Он учит дисциплине и адаптивности, помогает справляться с трудностями и заботиться о себе.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Путешествуя с рюкзаком, мы не только движемся к своим целям, но и открываем новые горизонты,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собираем опыт и обогащаем свою жизнь. И речь не только о путешествиях, но и бизнес задачах. 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напоминает, что фокусироваться на главном — ключ к достижению целей.</a:t>
            </a:r>
            <a:endParaRPr sz="12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Комфорт и эргономика: </a:t>
            </a: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FAE2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продуманные конструкции, обеспечивающие комфорт при носке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включая удобные ремни, спинные панели и доп. карманы.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Инновационные технологии: </a:t>
            </a: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FAE2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новые технологии для улучшения функциональности, 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такие как влагозащита, спец. карманы для гаджетов.</a:t>
            </a:r>
            <a:endParaRPr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0" title="7.png"/>
          <p:cNvPicPr preferRelativeResize="0"/>
          <p:nvPr/>
        </p:nvPicPr>
        <p:blipFill rotWithShape="1">
          <a:blip r:embed="rId3">
            <a:alphaModFix/>
          </a:blip>
          <a:srcRect l="15993" r="-345"/>
          <a:stretch/>
        </p:blipFill>
        <p:spPr>
          <a:xfrm>
            <a:off x="-138793" y="0"/>
            <a:ext cx="933397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0"/>
          <p:cNvSpPr txBox="1">
            <a:spLocks noGrp="1"/>
          </p:cNvSpPr>
          <p:nvPr>
            <p:ph type="body" idx="1"/>
          </p:nvPr>
        </p:nvSpPr>
        <p:spPr>
          <a:xfrm>
            <a:off x="323604" y="829775"/>
            <a:ext cx="5141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Качественные и устойчивые к воздействиям внешней среды материалы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подчёркивают такие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ценность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бренда, как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долговечность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забота об экологии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Простой, но необходимый атрибут повседневности должен быть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удобным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практичным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функциональным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Незаменимый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помощник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в пути, на работе, в поездке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путешествии, на деловых переговорах.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Мы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представляем линейку не просто удобных рюкзаков, но и тех,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которые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подчеркнут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технологичность, современность, необычный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дизайн, качество, удобство и неразрывную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связь с его носителем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30"/>
          <p:cNvSpPr txBox="1"/>
          <p:nvPr/>
        </p:nvSpPr>
        <p:spPr>
          <a:xfrm>
            <a:off x="323611" y="3504051"/>
            <a:ext cx="8487600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>
                <a:solidFill>
                  <a:srgbClr val="FAE200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вмещает в себя не только предметы и вещи, </a:t>
            </a:r>
            <a:endParaRPr sz="1200" b="1">
              <a:solidFill>
                <a:srgbClr val="FAE2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>
                <a:solidFill>
                  <a:srgbClr val="FAE200"/>
                </a:solidFill>
                <a:latin typeface="Montserrat"/>
                <a:ea typeface="Montserrat"/>
                <a:cs typeface="Montserrat"/>
                <a:sym typeface="Montserrat"/>
              </a:rPr>
              <a:t>но и воспоминания, идеи и решения. </a:t>
            </a:r>
            <a:endParaRPr sz="1200" b="1">
              <a:solidFill>
                <a:srgbClr val="FAE2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1" title="1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1025" y="-81675"/>
            <a:ext cx="9299752" cy="523111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1"/>
          <p:cNvSpPr/>
          <p:nvPr/>
        </p:nvSpPr>
        <p:spPr>
          <a:xfrm>
            <a:off x="4145892" y="2789720"/>
            <a:ext cx="1105200" cy="381000"/>
          </a:xfrm>
          <a:prstGeom prst="roundRect">
            <a:avLst>
              <a:gd name="adj" fmla="val 32244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MERCH ID</a:t>
            </a:r>
            <a:endParaRPr sz="1200" b="0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5" name="Google Shape;145;p31"/>
          <p:cNvSpPr/>
          <p:nvPr/>
        </p:nvSpPr>
        <p:spPr>
          <a:xfrm>
            <a:off x="397925" y="245225"/>
            <a:ext cx="6408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 i="0" u="none" strike="noStrike" cap="none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КАК РАБОТАЕТ MERCH ID</a:t>
            </a:r>
            <a:endParaRPr sz="27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как элемент концепции бренда: 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решение в каждой детали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31"/>
          <p:cNvSpPr txBox="1"/>
          <p:nvPr/>
        </p:nvSpPr>
        <p:spPr>
          <a:xfrm>
            <a:off x="311208" y="4422900"/>
            <a:ext cx="8502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Выбор рюкзака — твой выбор комфорта, стиля, свободы</a:t>
            </a: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" name="Google Shape;147;p31"/>
          <p:cNvSpPr/>
          <p:nvPr/>
        </p:nvSpPr>
        <p:spPr>
          <a:xfrm>
            <a:off x="421200" y="1546550"/>
            <a:ext cx="2698800" cy="6339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КАЧЕСТВЕННАЯ ОСНОВА =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долговечность и износостойкость</a:t>
            </a:r>
            <a:endParaRPr/>
          </a:p>
        </p:txBody>
      </p:sp>
      <p:sp>
        <p:nvSpPr>
          <p:cNvPr id="148" name="Google Shape;148;p31"/>
          <p:cNvSpPr/>
          <p:nvPr/>
        </p:nvSpPr>
        <p:spPr>
          <a:xfrm rot="-494103">
            <a:off x="2254195" y="1764779"/>
            <a:ext cx="2385598" cy="204398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31"/>
          <p:cNvSpPr/>
          <p:nvPr/>
        </p:nvSpPr>
        <p:spPr>
          <a:xfrm>
            <a:off x="421200" y="2650850"/>
            <a:ext cx="2045100" cy="6339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ДИЗАЙН —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тренды и новые веяния</a:t>
            </a:r>
            <a:endParaRPr/>
          </a:p>
        </p:txBody>
      </p:sp>
      <p:sp>
        <p:nvSpPr>
          <p:cNvPr id="150" name="Google Shape;150;p31"/>
          <p:cNvSpPr/>
          <p:nvPr/>
        </p:nvSpPr>
        <p:spPr>
          <a:xfrm rot="-9384345" flipH="1">
            <a:off x="1589632" y="1442789"/>
            <a:ext cx="3137484" cy="2687972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31"/>
          <p:cNvSpPr/>
          <p:nvPr/>
        </p:nvSpPr>
        <p:spPr>
          <a:xfrm>
            <a:off x="421200" y="3588950"/>
            <a:ext cx="1971000" cy="6339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ФУНКЦИОНАЛЬНОСТЬ </a:t>
            </a:r>
            <a:b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 ТЕХНОЛОГИЧНОСТЬ</a:t>
            </a:r>
            <a:endParaRPr/>
          </a:p>
        </p:txBody>
      </p:sp>
      <p:cxnSp>
        <p:nvCxnSpPr>
          <p:cNvPr id="152" name="Google Shape;152;p31"/>
          <p:cNvCxnSpPr/>
          <p:nvPr/>
        </p:nvCxnSpPr>
        <p:spPr>
          <a:xfrm>
            <a:off x="2660050" y="2980220"/>
            <a:ext cx="12921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32" title="whenmerchismerch.png"/>
          <p:cNvPicPr preferRelativeResize="0"/>
          <p:nvPr/>
        </p:nvPicPr>
        <p:blipFill rotWithShape="1">
          <a:blip r:embed="rId3">
            <a:alphaModFix/>
          </a:blip>
          <a:srcRect l="1399" r="1390"/>
          <a:stretch/>
        </p:blipFill>
        <p:spPr>
          <a:xfrm>
            <a:off x="0" y="-51225"/>
            <a:ext cx="9143995" cy="529117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2"/>
          <p:cNvSpPr/>
          <p:nvPr/>
        </p:nvSpPr>
        <p:spPr>
          <a:xfrm>
            <a:off x="397925" y="245300"/>
            <a:ext cx="5329800" cy="45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</a:t>
            </a: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ОГДА МЕРЧ — ЭТО МЕРЧ?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Лучший язык (посыл) мерча — </a:t>
            </a:r>
            <a:b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 его детали «инструменты», рюкзак.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Рюкзаки — не просто аксессуар повседневности, а инструмент, 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помогающий трансформировать идеи (самовыражение) 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сообщения (посыл) в реальность, подобно тому, как рюкзак 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служит вместилищем для необходимого в пути.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— отражающий ценности и идентичность бренда, создающий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эмоциональную связь с аудиторией, рассказывающий историю бренда.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— как деталь ДНК БРЕНДА,</a:t>
            </a: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отражающий идентичность,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функциональность, тренды, миссию и философию бренда.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Ассоциативный якорь, вызывающий эмоциональный отклик — 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ассоциируется с путешествиями, спортом и культурными событиями.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Функциональность, стиль, дизайн.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3" title="womanbackp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33"/>
          <p:cNvSpPr/>
          <p:nvPr/>
        </p:nvSpPr>
        <p:spPr>
          <a:xfrm>
            <a:off x="431025" y="2217530"/>
            <a:ext cx="2678700" cy="587700"/>
          </a:xfrm>
          <a:prstGeom prst="roundRect">
            <a:avLst>
              <a:gd name="adj" fmla="val 1846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применение актуальных и модных оттенков, таких как «мокка мусс» вместо привычных белого и серого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" name="Google Shape;165;p33"/>
          <p:cNvSpPr/>
          <p:nvPr/>
        </p:nvSpPr>
        <p:spPr>
          <a:xfrm>
            <a:off x="3231675" y="1715817"/>
            <a:ext cx="963600" cy="381000"/>
          </a:xfrm>
          <a:prstGeom prst="roundRect">
            <a:avLst>
              <a:gd name="adj" fmla="val 3224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FAE2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ТРЕНДЫ</a:t>
            </a:r>
            <a:endParaRPr sz="1000" b="0" i="0" u="none" strike="noStrike" cap="none">
              <a:solidFill>
                <a:srgbClr val="FAE2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6" name="Google Shape;166;p33"/>
          <p:cNvSpPr/>
          <p:nvPr/>
        </p:nvSpPr>
        <p:spPr>
          <a:xfrm>
            <a:off x="431025" y="1795730"/>
            <a:ext cx="881100" cy="269400"/>
          </a:xfrm>
          <a:prstGeom prst="roundRect">
            <a:avLst>
              <a:gd name="adj" fmla="val 3224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оверсайз</a:t>
            </a:r>
            <a:endParaRPr sz="100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" name="Google Shape;167;p33"/>
          <p:cNvSpPr/>
          <p:nvPr/>
        </p:nvSpPr>
        <p:spPr>
          <a:xfrm>
            <a:off x="431025" y="1234580"/>
            <a:ext cx="1805100" cy="436500"/>
          </a:xfrm>
          <a:prstGeom prst="roundRect">
            <a:avLst>
              <a:gd name="adj" fmla="val 28637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более сложные корпоративные цвета</a:t>
            </a:r>
            <a:endParaRPr sz="100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p33"/>
          <p:cNvSpPr/>
          <p:nvPr/>
        </p:nvSpPr>
        <p:spPr>
          <a:xfrm>
            <a:off x="418025" y="3074975"/>
            <a:ext cx="3738900" cy="7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Использование трендовых цветов позволяет учитывать интересы целевой аудитории, что способствует расширению рынка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порождает широкий спрос на промо текстиль.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Продукция с символикой называется </a:t>
            </a: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мерчем </a:t>
            </a: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только в том случае,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если побуждает </a:t>
            </a: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ЦА </a:t>
            </a: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её активно использовать, то есть </a:t>
            </a: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носить</a:t>
            </a: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33"/>
          <p:cNvSpPr/>
          <p:nvPr/>
        </p:nvSpPr>
        <p:spPr>
          <a:xfrm>
            <a:off x="431025" y="4109750"/>
            <a:ext cx="3996000" cy="6132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FAE200"/>
                </a:solidFill>
                <a:latin typeface="Montserrat"/>
                <a:ea typeface="Montserrat"/>
                <a:cs typeface="Montserrat"/>
                <a:sym typeface="Montserrat"/>
              </a:rPr>
              <a:t>По итогам опроса 2024 и статистики поиска на сайте, 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наиболее востребованные корпоративные цвета —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белый, чёрный, красный, синий, зелёный, серый.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33"/>
          <p:cNvSpPr/>
          <p:nvPr/>
        </p:nvSpPr>
        <p:spPr>
          <a:xfrm>
            <a:off x="413225" y="225400"/>
            <a:ext cx="5105400" cy="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СИМВОЛИЧЕСКИЙ МЕРЧ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КОГДА МЕРЧ — ЭТО МЕРЧ?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33"/>
          <p:cNvSpPr/>
          <p:nvPr/>
        </p:nvSpPr>
        <p:spPr>
          <a:xfrm rot="-1523716">
            <a:off x="1732552" y="1344060"/>
            <a:ext cx="1715243" cy="1256034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3"/>
          <p:cNvSpPr/>
          <p:nvPr/>
        </p:nvSpPr>
        <p:spPr>
          <a:xfrm rot="10800000" flipH="1">
            <a:off x="2713250" y="1730855"/>
            <a:ext cx="1009800" cy="849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3" name="Google Shape;173;p33"/>
          <p:cNvCxnSpPr/>
          <p:nvPr/>
        </p:nvCxnSpPr>
        <p:spPr>
          <a:xfrm>
            <a:off x="1345800" y="1909537"/>
            <a:ext cx="1840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2987</Words>
  <Application>Microsoft Office PowerPoint</Application>
  <PresentationFormat>Экран (16:9)</PresentationFormat>
  <Paragraphs>721</Paragraphs>
  <Slides>40</Slides>
  <Notes>40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40</vt:i4>
      </vt:variant>
    </vt:vector>
  </HeadingPairs>
  <TitlesOfParts>
    <vt:vector size="49" baseType="lpstr">
      <vt:lpstr>Roboto</vt:lpstr>
      <vt:lpstr>Montserrat</vt:lpstr>
      <vt:lpstr>Montserrat SemiBold</vt:lpstr>
      <vt:lpstr>Arial</vt:lpstr>
      <vt:lpstr>Montserrat Light</vt:lpstr>
      <vt:lpstr>Montserrat Medium</vt:lpstr>
      <vt:lpstr>Calibri</vt:lpstr>
      <vt:lpstr>Simple Light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s1n gularis</cp:lastModifiedBy>
  <cp:revision>8</cp:revision>
  <dcterms:modified xsi:type="dcterms:W3CDTF">2025-04-17T10:14:11Z</dcterms:modified>
</cp:coreProperties>
</file>