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1"/>
    <p:sldMasterId id="2147483671" r:id="rId2"/>
  </p:sldMasterIdLst>
  <p:notesMasterIdLst>
    <p:notesMasterId r:id="rId40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5143500" type="screen16x9"/>
  <p:notesSz cx="6858000" cy="9144000"/>
  <p:embeddedFontLst>
    <p:embeddedFont>
      <p:font typeface="Montserrat" panose="00000500000000000000" pitchFamily="2" charset="-52"/>
      <p:regular r:id="rId41"/>
      <p:bold r:id="rId42"/>
      <p:italic r:id="rId43"/>
      <p:boldItalic r:id="rId44"/>
    </p:embeddedFont>
    <p:embeddedFont>
      <p:font typeface="Montserrat Light" panose="00000400000000000000" pitchFamily="2" charset="-52"/>
      <p:regular r:id="rId45"/>
      <p:bold r:id="rId46"/>
      <p:italic r:id="rId47"/>
      <p:boldItalic r:id="rId48"/>
    </p:embeddedFont>
    <p:embeddedFont>
      <p:font typeface="Montserrat Medium" panose="00000600000000000000" pitchFamily="2" charset="-52"/>
      <p:regular r:id="rId49"/>
      <p:bold r:id="rId50"/>
      <p:italic r:id="rId51"/>
      <p:boldItalic r:id="rId52"/>
    </p:embeddedFont>
    <p:embeddedFont>
      <p:font typeface="Montserrat SemiBold" panose="00000700000000000000" pitchFamily="2" charset="-52"/>
      <p:regular r:id="rId53"/>
      <p:bold r:id="rId54"/>
      <p:italic r:id="rId55"/>
      <p:boldItalic r:id="rId56"/>
    </p:embeddedFont>
    <p:embeddedFont>
      <p:font typeface="Roboto" panose="02000000000000000000" pitchFamily="2" charset="0"/>
      <p:regular r:id="rId57"/>
      <p:bold r:id="rId58"/>
      <p:italic r:id="rId59"/>
      <p:boldItalic r:id="rId6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pos="5494">
          <p15:clr>
            <a:srgbClr val="747775"/>
          </p15:clr>
        </p15:guide>
        <p15:guide id="2" orient="horz" pos="2979">
          <p15:clr>
            <a:srgbClr val="747775"/>
          </p15:clr>
        </p15:guide>
        <p15:guide id="3" orient="horz" pos="366">
          <p15:clr>
            <a:srgbClr val="747775"/>
          </p15:clr>
        </p15:guide>
        <p15:guide id="4" pos="266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50" d="100"/>
          <a:sy n="150" d="100"/>
        </p:scale>
        <p:origin x="474" y="-132"/>
      </p:cViewPr>
      <p:guideLst>
        <p:guide pos="5494"/>
        <p:guide orient="horz" pos="2979"/>
        <p:guide orient="horz" pos="366"/>
        <p:guide pos="26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font" Target="fonts/font2.fntdata"/><Relationship Id="rId47" Type="http://schemas.openxmlformats.org/officeDocument/2006/relationships/font" Target="fonts/font7.fntdata"/><Relationship Id="rId50" Type="http://schemas.openxmlformats.org/officeDocument/2006/relationships/font" Target="fonts/font10.fntdata"/><Relationship Id="rId55" Type="http://schemas.openxmlformats.org/officeDocument/2006/relationships/font" Target="fonts/font15.fntdata"/><Relationship Id="rId63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notesMaster" Target="notesMasters/notesMaster1.xml"/><Relationship Id="rId45" Type="http://schemas.openxmlformats.org/officeDocument/2006/relationships/font" Target="fonts/font5.fntdata"/><Relationship Id="rId53" Type="http://schemas.openxmlformats.org/officeDocument/2006/relationships/font" Target="fonts/font13.fntdata"/><Relationship Id="rId58" Type="http://schemas.openxmlformats.org/officeDocument/2006/relationships/font" Target="fonts/font18.fntdata"/><Relationship Id="rId5" Type="http://schemas.openxmlformats.org/officeDocument/2006/relationships/slide" Target="slides/slide3.xml"/><Relationship Id="rId61" Type="http://schemas.openxmlformats.org/officeDocument/2006/relationships/presProps" Target="presProp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font" Target="fonts/font3.fntdata"/><Relationship Id="rId48" Type="http://schemas.openxmlformats.org/officeDocument/2006/relationships/font" Target="fonts/font8.fntdata"/><Relationship Id="rId56" Type="http://schemas.openxmlformats.org/officeDocument/2006/relationships/font" Target="fonts/font16.fntdata"/><Relationship Id="rId64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font" Target="fonts/font11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font" Target="fonts/font6.fntdata"/><Relationship Id="rId59" Type="http://schemas.openxmlformats.org/officeDocument/2006/relationships/font" Target="fonts/font19.fntdata"/><Relationship Id="rId20" Type="http://schemas.openxmlformats.org/officeDocument/2006/relationships/slide" Target="slides/slide18.xml"/><Relationship Id="rId41" Type="http://schemas.openxmlformats.org/officeDocument/2006/relationships/font" Target="fonts/font1.fntdata"/><Relationship Id="rId54" Type="http://schemas.openxmlformats.org/officeDocument/2006/relationships/font" Target="fonts/font14.fntdata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font" Target="fonts/font9.fntdata"/><Relationship Id="rId57" Type="http://schemas.openxmlformats.org/officeDocument/2006/relationships/font" Target="fonts/font17.fntdata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font" Target="fonts/font4.fntdata"/><Relationship Id="rId52" Type="http://schemas.openxmlformats.org/officeDocument/2006/relationships/font" Target="fonts/font12.fntdata"/><Relationship Id="rId60" Type="http://schemas.openxmlformats.org/officeDocument/2006/relationships/font" Target="fonts/font20.fntdata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3fb23c623a_1_5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7" name="Google Shape;97;g33fb23c623a_1_5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34ba837b16f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34ba837b16f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33f5cd5df53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33f5cd5df53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33f5cd5df53_1_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33f5cd5df53_1_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33f5cd5df53_1_4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33f5cd5df53_1_4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33f5cd5df53_1_1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33f5cd5df53_1_1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33f5cd5df53_1_1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33f5cd5df53_1_1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33f5cd5df53_1_1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6" name="Google Shape;306;g33f5cd5df53_1_1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34bdae9abc8_1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9" name="Google Shape;339;g34bdae9abc8_1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g33f5cd5df53_1_1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9" name="Google Shape;359;g33f5cd5df53_1_1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g34bdae9abc8_1_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9" name="Google Shape;379;g34bdae9abc8_1_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3fb23c623a_1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3fb23c623a_1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g34ba837b16f_1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9" name="Google Shape;399;g34ba837b16f_1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g34ba837b16f_1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2" name="Google Shape;412;g34ba837b16f_1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g33f5cd5df53_1_1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3" name="Google Shape;423;g33f5cd5df53_1_1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g33f5cd5df53_1_1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8" name="Google Shape;438;g33f5cd5df53_1_1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g33f5cd5df53_3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3" name="Google Shape;463;g33f5cd5df53_3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g33f5cd5df53_1_1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4" name="Google Shape;494;g33f5cd5df53_1_1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33f5cd5df53_3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5" name="Google Shape;535;g33f5cd5df53_3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g33f5cd5df53_3_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7" name="Google Shape;567;g33f5cd5df53_3_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g33f5cd5df53_3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5" name="Google Shape;595;g33f5cd5df53_3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g33f5cd5df53_1_2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5" name="Google Shape;615;g33f5cd5df53_1_2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3fb23c623a_1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33fb23c623a_1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Google Shape;646;g33f5cd5df53_3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7" name="Google Shape;647;g33f5cd5df53_3_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g33f5cd5df53_1_3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5" name="Google Shape;665;g33f5cd5df53_1_3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3" name="Google Shape;703;g33f5cd5df53_1_2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4" name="Google Shape;704;g33f5cd5df53_1_2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g33f5cd5df53_1_2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6" name="Google Shape;726;g33f5cd5df53_1_2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" name="Google Shape;751;g33f5cd5df53_1_2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2" name="Google Shape;752;g33f5cd5df53_1_2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9" name="Google Shape;789;g33f5cd5df53_1_2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0" name="Google Shape;790;g33f5cd5df53_1_2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" name="Google Shape;826;g33f5cd5df53_3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7" name="Google Shape;827;g33f5cd5df53_3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1" name="Google Shape;851;g33f5cd5df53_3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2" name="Google Shape;852;g33f5cd5df53_3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3fb23c623a_1_5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33fb23c623a_1_5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3f676cea7f_2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33f676cea7f_2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3f676cea7f_2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33f676cea7f_2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3fb23c623a_1_1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1" name="Google Shape;141;g33fb23c623a_1_1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33eb0352410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33eb0352410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33fb23c623a_1_3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1" name="Google Shape;161;g33fb23c623a_1_3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1" name="Google Shape;61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6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4" name="Google Shape;64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68" name="Google Shape;68;p1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69" name="Google Shape;69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5" name="Google Shape;75;p1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6" name="Google Shape;76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79" name="Google Shape;79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2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83" name="Google Shape;83;p2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4" name="Google Shape;84;p2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5" name="Google Shape;85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88" name="Google Shape;88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1" name="Google Shape;91;p2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2" name="Google Shape;92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png"/><Relationship Id="rId4" Type="http://schemas.openxmlformats.org/officeDocument/2006/relationships/hyperlink" Target="https://happygifts.ru/catalog_new/bag_fly_col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0.pn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png"/><Relationship Id="rId9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5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0.jpg"/><Relationship Id="rId7" Type="http://schemas.openxmlformats.org/officeDocument/2006/relationships/image" Target="../media/image3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3.jpeg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36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Relationship Id="rId9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jp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jpeg"/><Relationship Id="rId7" Type="http://schemas.openxmlformats.org/officeDocument/2006/relationships/image" Target="../media/image60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4.jpeg"/><Relationship Id="rId4" Type="http://schemas.openxmlformats.org/officeDocument/2006/relationships/image" Target="../media/image6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3.png"/><Relationship Id="rId4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5" Type="http://schemas.openxmlformats.org/officeDocument/2006/relationships/image" Target="../media/image61.png"/><Relationship Id="rId4" Type="http://schemas.openxmlformats.org/officeDocument/2006/relationships/image" Target="../media/image73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1.png"/><Relationship Id="rId4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8.png"/><Relationship Id="rId4" Type="http://schemas.openxmlformats.org/officeDocument/2006/relationships/image" Target="../media/image7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png"/><Relationship Id="rId4" Type="http://schemas.openxmlformats.org/officeDocument/2006/relationships/image" Target="../media/image78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9.png"/><Relationship Id="rId4" Type="http://schemas.openxmlformats.org/officeDocument/2006/relationships/image" Target="../media/image81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5" Type="http://schemas.openxmlformats.org/officeDocument/2006/relationships/image" Target="../media/image85.jpeg"/><Relationship Id="rId4" Type="http://schemas.openxmlformats.org/officeDocument/2006/relationships/image" Target="../media/image84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25"/>
          <p:cNvPicPr preferRelativeResize="0"/>
          <p:nvPr/>
        </p:nvPicPr>
        <p:blipFill>
          <a:blip r:embed="rId3"/>
          <a:srcRect t="294" b="294"/>
          <a:stretch/>
        </p:blipFill>
        <p:spPr>
          <a:xfrm>
            <a:off x="-27075" y="0"/>
            <a:ext cx="9198149" cy="5143500"/>
          </a:xfrm>
          <a:prstGeom prst="rect">
            <a:avLst/>
          </a:prstGeom>
        </p:spPr>
      </p:pic>
      <p:sp>
        <p:nvSpPr>
          <p:cNvPr id="100" name="Google Shape;100;p25"/>
          <p:cNvSpPr/>
          <p:nvPr/>
        </p:nvSpPr>
        <p:spPr>
          <a:xfrm>
            <a:off x="377025" y="3533875"/>
            <a:ext cx="8596500" cy="20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4300" b="1">
                <a:solidFill>
                  <a:srgbClr val="F3F3F3"/>
                </a:solidFill>
                <a:latin typeface="Montserrat"/>
                <a:ea typeface="Montserrat"/>
                <a:cs typeface="Montserrat"/>
                <a:sym typeface="Montserrat"/>
              </a:rPr>
              <a:t>НОВИНКИ РЮКЗАКОВ: </a:t>
            </a:r>
            <a:endParaRPr sz="4300" b="1">
              <a:solidFill>
                <a:srgbClr val="F3F3F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4300" b="1">
                <a:solidFill>
                  <a:srgbClr val="FFE500"/>
                </a:solidFill>
                <a:latin typeface="Montserrat"/>
                <a:ea typeface="Montserrat"/>
                <a:cs typeface="Montserrat"/>
                <a:sym typeface="Montserrat"/>
              </a:rPr>
              <a:t>ОТ ИСТОРИИ ДО СТИЛЯ</a:t>
            </a:r>
            <a:endParaRPr sz="4300" b="1" i="0" u="none" strike="noStrike" cap="none">
              <a:solidFill>
                <a:srgbClr val="FFE5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Google Shape;178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5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34"/>
          <p:cNvSpPr txBox="1"/>
          <p:nvPr/>
        </p:nvSpPr>
        <p:spPr>
          <a:xfrm>
            <a:off x="5747300" y="1648200"/>
            <a:ext cx="2975460" cy="184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ru" sz="800" dirty="0">
                <a:latin typeface="Montserrat SemiBold"/>
                <a:ea typeface="Montserrat SemiBold"/>
                <a:cs typeface="Montserrat SemiBold"/>
                <a:sym typeface="Montserrat SemiBold"/>
              </a:rPr>
              <a:t>Стильные и функциональные рюкзаки </a:t>
            </a:r>
            <a:br>
              <a:rPr lang="ru" sz="800" dirty="0">
                <a:latin typeface="Montserrat SemiBold"/>
                <a:ea typeface="Montserrat SemiBold"/>
                <a:cs typeface="Montserrat SemiBold"/>
                <a:sym typeface="Montserrat SemiBold"/>
              </a:rPr>
            </a:br>
            <a:r>
              <a:rPr lang="ru" sz="800" dirty="0">
                <a:latin typeface="Montserrat SemiBold"/>
                <a:ea typeface="Montserrat SemiBold"/>
                <a:cs typeface="Montserrat SemiBold"/>
                <a:sym typeface="Montserrat SemiBold"/>
              </a:rPr>
              <a:t>для активных людей.</a:t>
            </a:r>
            <a:endParaRPr sz="800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endParaRPr sz="8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ru" sz="800" dirty="0">
                <a:latin typeface="Montserrat"/>
                <a:ea typeface="Montserrat"/>
                <a:cs typeface="Montserrat"/>
                <a:sym typeface="Montserrat"/>
              </a:rPr>
              <a:t>Современный ритм жизни диктует нам свои правила: нужно постоянно быть «на высоте», в нужном месте </a:t>
            </a:r>
            <a:br>
              <a:rPr lang="ru" sz="800" dirty="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 dirty="0">
                <a:latin typeface="Montserrat"/>
                <a:ea typeface="Montserrat"/>
                <a:cs typeface="Montserrat"/>
                <a:sym typeface="Montserrat"/>
              </a:rPr>
              <a:t>и в нужное время. Успешными, активными </a:t>
            </a:r>
            <a:br>
              <a:rPr lang="ru" sz="800" dirty="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 dirty="0">
                <a:latin typeface="Montserrat"/>
                <a:ea typeface="Montserrat"/>
                <a:cs typeface="Montserrat"/>
                <a:sym typeface="Montserrat"/>
              </a:rPr>
              <a:t>и востребованными. Мы ставим перед собой множество целей и стремимся к их достижению. Хочется столько всего успеть, столько всего сделать.</a:t>
            </a:r>
            <a:endParaRPr sz="8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endParaRPr sz="8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ru" sz="800" dirty="0">
                <a:latin typeface="Montserrat"/>
                <a:ea typeface="Montserrat"/>
                <a:cs typeface="Montserrat"/>
                <a:sym typeface="Montserrat"/>
              </a:rPr>
              <a:t>Учёба, офис, командировка, деловые встречи </a:t>
            </a:r>
            <a:endParaRPr sz="8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ru" sz="800" dirty="0">
                <a:latin typeface="Montserrat"/>
                <a:ea typeface="Montserrat"/>
                <a:cs typeface="Montserrat"/>
                <a:sym typeface="Montserrat"/>
              </a:rPr>
              <a:t>и конференции; сегодня в Москве, завтра — </a:t>
            </a:r>
            <a:endParaRPr sz="8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ru" sz="800" dirty="0">
                <a:latin typeface="Montserrat"/>
                <a:ea typeface="Montserrat"/>
                <a:cs typeface="Montserrat"/>
                <a:sym typeface="Montserrat"/>
              </a:rPr>
              <a:t>в Берлине, а послезавтра — в горах Тибета. </a:t>
            </a:r>
            <a:endParaRPr sz="8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ru" sz="800" dirty="0">
                <a:latin typeface="Montserrat"/>
                <a:ea typeface="Montserrat"/>
                <a:cs typeface="Montserrat"/>
                <a:sym typeface="Montserrat"/>
              </a:rPr>
              <a:t>При этом важно оставаться на связи и иметь </a:t>
            </a:r>
            <a:br>
              <a:rPr lang="ru" sz="800" dirty="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 dirty="0">
                <a:latin typeface="Montserrat"/>
                <a:ea typeface="Montserrat"/>
                <a:cs typeface="Montserrat"/>
                <a:sym typeface="Montserrat"/>
              </a:rPr>
              <a:t>при себе всё необходимое.</a:t>
            </a:r>
            <a:endParaRPr sz="8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80" name="Google Shape;180;p34">
            <a:hlinkClick r:id="rId4"/>
          </p:cNvPr>
          <p:cNvPicPr preferRelativeResize="0"/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2275" y="737576"/>
            <a:ext cx="2423750" cy="4763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Google Shape;185;p35" title="09_1.png"/>
          <p:cNvPicPr preferRelativeResize="0"/>
          <p:nvPr/>
        </p:nvPicPr>
        <p:blipFill rotWithShape="1">
          <a:blip r:embed="rId3">
            <a:alphaModFix/>
          </a:blip>
          <a:srcRect t="4743"/>
          <a:stretch/>
        </p:blipFill>
        <p:spPr>
          <a:xfrm>
            <a:off x="-11900" y="0"/>
            <a:ext cx="9155901" cy="5187849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35"/>
          <p:cNvSpPr txBox="1"/>
          <p:nvPr/>
        </p:nvSpPr>
        <p:spPr>
          <a:xfrm>
            <a:off x="322350" y="1174250"/>
            <a:ext cx="2344500" cy="11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Рюкзак расширяющийся водостойкий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SLIM</a:t>
            </a:r>
            <a:endParaRPr sz="27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Объём 8-17 л.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полиэстер.</a:t>
            </a:r>
            <a:endParaRPr sz="27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7" name="Google Shape;187;p35"/>
          <p:cNvSpPr/>
          <p:nvPr/>
        </p:nvSpPr>
        <p:spPr>
          <a:xfrm>
            <a:off x="1183089" y="238312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2 866 ₽</a:t>
            </a:r>
            <a:endParaRPr/>
          </a:p>
        </p:txBody>
      </p:sp>
      <p:sp>
        <p:nvSpPr>
          <p:cNvPr id="188" name="Google Shape;188;p35"/>
          <p:cNvSpPr/>
          <p:nvPr/>
        </p:nvSpPr>
        <p:spPr>
          <a:xfrm>
            <a:off x="422275" y="238312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accent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9293</a:t>
            </a:r>
            <a:endParaRPr dirty="0"/>
          </a:p>
        </p:txBody>
      </p:sp>
      <p:sp>
        <p:nvSpPr>
          <p:cNvPr id="189" name="Google Shape;189;p35"/>
          <p:cNvSpPr/>
          <p:nvPr/>
        </p:nvSpPr>
        <p:spPr>
          <a:xfrm>
            <a:off x="1944400" y="2386475"/>
            <a:ext cx="688200" cy="2166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В ПУТИ</a:t>
            </a:r>
            <a:endParaRPr sz="6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17.06.2025</a:t>
            </a:r>
            <a:endParaRPr/>
          </a:p>
        </p:txBody>
      </p:sp>
      <p:pic>
        <p:nvPicPr>
          <p:cNvPr id="190" name="Google Shape;190;p35" title="HAP01283_0001_Фон.jpg"/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817876" y="776725"/>
            <a:ext cx="1977900" cy="1977900"/>
          </a:xfrm>
          <a:prstGeom prst="ellipse">
            <a:avLst/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91" name="Google Shape;191;p35"/>
          <p:cNvSpPr txBox="1"/>
          <p:nvPr/>
        </p:nvSpPr>
        <p:spPr>
          <a:xfrm>
            <a:off x="6918792" y="2754616"/>
            <a:ext cx="2002500" cy="4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rgbClr val="FFE5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Функция расширения основного</a:t>
            </a:r>
            <a:endParaRPr sz="800">
              <a:solidFill>
                <a:srgbClr val="FFE5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rgbClr val="FFE5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отделения с помощью молнии</a:t>
            </a:r>
            <a:endParaRPr sz="800">
              <a:solidFill>
                <a:srgbClr val="FFE5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92" name="Google Shape;192;p35"/>
          <p:cNvSpPr/>
          <p:nvPr/>
        </p:nvSpPr>
        <p:spPr>
          <a:xfrm rot="1615366" flipH="1">
            <a:off x="6189606" y="845397"/>
            <a:ext cx="1289342" cy="1104327"/>
          </a:xfrm>
          <a:prstGeom prst="arc">
            <a:avLst>
              <a:gd name="adj1" fmla="val 16200000"/>
              <a:gd name="adj2" fmla="val 0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35"/>
          <p:cNvSpPr txBox="1"/>
          <p:nvPr/>
        </p:nvSpPr>
        <p:spPr>
          <a:xfrm>
            <a:off x="340253" y="3418050"/>
            <a:ext cx="3111900" cy="12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rgbClr val="FFE5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Вентилируемая спинка</a:t>
            </a:r>
            <a:endParaRPr sz="800">
              <a:solidFill>
                <a:srgbClr val="FFE5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rgbClr val="FFE5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Карман для ноутбука на эластичной ленте</a:t>
            </a:r>
            <a:endParaRPr sz="800">
              <a:solidFill>
                <a:srgbClr val="FFE5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rgbClr val="FFE5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2 вместительных кармана спереди</a:t>
            </a:r>
            <a:endParaRPr sz="800">
              <a:solidFill>
                <a:srgbClr val="FFE5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rgbClr val="FFE5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Потайной карман на молнии сзади</a:t>
            </a:r>
            <a:endParaRPr sz="800">
              <a:solidFill>
                <a:srgbClr val="FFE5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rgbClr val="FFE5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Карман для карточек</a:t>
            </a:r>
            <a:endParaRPr sz="800">
              <a:solidFill>
                <a:srgbClr val="FFE5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194" name="Google Shape;194;p35" title="bf_white.png"/>
          <p:cNvPicPr preferRelativeResize="0"/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69690" y="405215"/>
            <a:ext cx="845699" cy="165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35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9084" y="990805"/>
            <a:ext cx="401513" cy="183433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35"/>
          <p:cNvSpPr/>
          <p:nvPr/>
        </p:nvSpPr>
        <p:spPr>
          <a:xfrm rot="-3599522">
            <a:off x="2337542" y="2965182"/>
            <a:ext cx="2066502" cy="1770527"/>
          </a:xfrm>
          <a:prstGeom prst="arc">
            <a:avLst>
              <a:gd name="adj1" fmla="val 16200000"/>
              <a:gd name="adj2" fmla="val 0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Google Shape;201;p36" title="roll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42225" y="-28025"/>
            <a:ext cx="9193824" cy="5171526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36"/>
          <p:cNvSpPr txBox="1"/>
          <p:nvPr/>
        </p:nvSpPr>
        <p:spPr>
          <a:xfrm>
            <a:off x="2221600" y="2333050"/>
            <a:ext cx="1543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rgbClr val="FFE5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Уникальный материал</a:t>
            </a:r>
            <a:endParaRPr sz="1500">
              <a:solidFill>
                <a:srgbClr val="FFE5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03" name="Google Shape;203;p36"/>
          <p:cNvSpPr txBox="1"/>
          <p:nvPr/>
        </p:nvSpPr>
        <p:spPr>
          <a:xfrm>
            <a:off x="7218900" y="3031650"/>
            <a:ext cx="1590300" cy="1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rgbClr val="FFE5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Антикражный карман</a:t>
            </a:r>
            <a:endParaRPr sz="800">
              <a:solidFill>
                <a:srgbClr val="FFE5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rgbClr val="FFE5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Крепление на чемодан</a:t>
            </a:r>
            <a:endParaRPr sz="800">
              <a:solidFill>
                <a:srgbClr val="FFE5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rgbClr val="FFE5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Вентилируемая спинка</a:t>
            </a:r>
            <a:endParaRPr sz="800">
              <a:solidFill>
                <a:srgbClr val="FFE5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rgbClr val="FFE5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Отделение для ноутбука</a:t>
            </a:r>
            <a:endParaRPr sz="800">
              <a:solidFill>
                <a:srgbClr val="FFE5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04" name="Google Shape;204;p36"/>
          <p:cNvSpPr/>
          <p:nvPr/>
        </p:nvSpPr>
        <p:spPr>
          <a:xfrm rot="-1799778">
            <a:off x="2740781" y="563128"/>
            <a:ext cx="1288944" cy="1104267"/>
          </a:xfrm>
          <a:prstGeom prst="arc">
            <a:avLst>
              <a:gd name="adj1" fmla="val 16200000"/>
              <a:gd name="adj2" fmla="val 0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36"/>
          <p:cNvSpPr/>
          <p:nvPr/>
        </p:nvSpPr>
        <p:spPr>
          <a:xfrm>
            <a:off x="6286337" y="2471645"/>
            <a:ext cx="1289100" cy="1104300"/>
          </a:xfrm>
          <a:prstGeom prst="arc">
            <a:avLst>
              <a:gd name="adj1" fmla="val 16200000"/>
              <a:gd name="adj2" fmla="val 0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06" name="Google Shape;206;p36" title="6efec8d7-2717-11ef-9662-00155d41c408_3_HAP07165_0000_Sloy-2-kopija-(1)_0006_Sloy-5.jpg"/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6399" y="3028691"/>
            <a:ext cx="1468200" cy="1468200"/>
          </a:xfrm>
          <a:prstGeom prst="ellipse">
            <a:avLst/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07" name="Google Shape;207;p36" title="6efec8d7-2717-11ef-9662-00155d41c408_4_HAP07165_0000_Sloy-2-kopija-(1)_0000_Sloy-10.jpg"/>
          <p:cNvPicPr preferRelativeResize="0"/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21601" y="3028590"/>
            <a:ext cx="1468200" cy="1468200"/>
          </a:xfrm>
          <a:prstGeom prst="ellipse">
            <a:avLst/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08" name="Google Shape;208;p36" title="bf_white.png"/>
          <p:cNvPicPr preferRelativeResize="0"/>
          <p:nvPr/>
        </p:nvPicPr>
        <p:blipFill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79215" y="398865"/>
            <a:ext cx="845699" cy="165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36"/>
          <p:cNvPicPr preferRelativeResize="0"/>
          <p:nvPr/>
        </p:nvPicPr>
        <p:blipFill rotWithShape="1">
          <a:blip r:embed="rId7">
            <a:alphaModFix/>
          </a:blip>
          <a:srcRect l="28699" t="48373" r="37655" b="17982"/>
          <a:stretch/>
        </p:blipFill>
        <p:spPr>
          <a:xfrm>
            <a:off x="2146500" y="740925"/>
            <a:ext cx="1543200" cy="1543200"/>
          </a:xfrm>
          <a:prstGeom prst="ellipse">
            <a:avLst/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10" name="Google Shape;210;p36"/>
          <p:cNvSpPr txBox="1"/>
          <p:nvPr/>
        </p:nvSpPr>
        <p:spPr>
          <a:xfrm>
            <a:off x="322350" y="1174250"/>
            <a:ext cx="23445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Рюкзак водостойкий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ROLL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Объём 33 л.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полиэстер.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11" name="Google Shape;211;p36"/>
          <p:cNvSpPr/>
          <p:nvPr/>
        </p:nvSpPr>
        <p:spPr>
          <a:xfrm>
            <a:off x="1183089" y="226885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2 499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12" name="Google Shape;212;p36"/>
          <p:cNvSpPr/>
          <p:nvPr/>
        </p:nvSpPr>
        <p:spPr>
          <a:xfrm>
            <a:off x="421800" y="226685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16813</a:t>
            </a:r>
            <a:endParaRPr sz="800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13" name="Google Shape;213;p36"/>
          <p:cNvPicPr preferRelativeResize="0"/>
          <p:nvPr/>
        </p:nvPicPr>
        <p:blipFill rotWithShape="1"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9084" y="990805"/>
            <a:ext cx="401513" cy="1834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" name="Google Shape;218;p37" title="44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83725" y="-5444"/>
            <a:ext cx="9272223" cy="55642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37" title="hit.png"/>
          <p:cNvPicPr preferRelativeResize="0"/>
          <p:nvPr/>
        </p:nvPicPr>
        <p:blipFill rotWithShape="1">
          <a:blip r:embed="rId4">
            <a:alphaModFix/>
          </a:blip>
          <a:srcRect l="49186" t="16756" r="27131" b="12632"/>
          <a:stretch/>
        </p:blipFill>
        <p:spPr>
          <a:xfrm>
            <a:off x="4435450" y="926975"/>
            <a:ext cx="2342602" cy="3929075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37"/>
          <p:cNvSpPr/>
          <p:nvPr/>
        </p:nvSpPr>
        <p:spPr>
          <a:xfrm>
            <a:off x="420616" y="2184151"/>
            <a:ext cx="111000" cy="110400"/>
          </a:xfrm>
          <a:prstGeom prst="ellipse">
            <a:avLst/>
          </a:prstGeom>
          <a:solidFill>
            <a:srgbClr val="5959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37"/>
          <p:cNvSpPr/>
          <p:nvPr/>
        </p:nvSpPr>
        <p:spPr>
          <a:xfrm>
            <a:off x="558353" y="2186965"/>
            <a:ext cx="111000" cy="110400"/>
          </a:xfrm>
          <a:prstGeom prst="ellipse">
            <a:avLst/>
          </a:prstGeom>
          <a:solidFill>
            <a:srgbClr val="000000"/>
          </a:solidFill>
          <a:ln w="9525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p37"/>
          <p:cNvSpPr/>
          <p:nvPr/>
        </p:nvSpPr>
        <p:spPr>
          <a:xfrm>
            <a:off x="695833" y="2184151"/>
            <a:ext cx="111000" cy="110400"/>
          </a:xfrm>
          <a:prstGeom prst="ellipse">
            <a:avLst/>
          </a:prstGeom>
          <a:solidFill>
            <a:srgbClr val="0737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p37"/>
          <p:cNvSpPr txBox="1"/>
          <p:nvPr/>
        </p:nvSpPr>
        <p:spPr>
          <a:xfrm>
            <a:off x="2257987" y="2250800"/>
            <a:ext cx="14718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rgbClr val="FFE5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Отделение для зонта </a:t>
            </a:r>
            <a:br>
              <a:rPr lang="ru" sz="800">
                <a:solidFill>
                  <a:srgbClr val="FFE5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ru" sz="800">
                <a:solidFill>
                  <a:srgbClr val="FFE5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и бутылки с водой</a:t>
            </a:r>
            <a:endParaRPr sz="800">
              <a:solidFill>
                <a:srgbClr val="FFE5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24" name="Google Shape;224;p37"/>
          <p:cNvSpPr txBox="1"/>
          <p:nvPr/>
        </p:nvSpPr>
        <p:spPr>
          <a:xfrm>
            <a:off x="3239175" y="426898"/>
            <a:ext cx="1695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rgbClr val="FFE5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Уникальный форм фактор</a:t>
            </a:r>
            <a:endParaRPr sz="15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225" name="Google Shape;225;p37" title="7de02cd8-1819-11ef-9660-00155d41c408_5_2220344-29-6.jpg"/>
          <p:cNvPicPr preferRelativeResize="0"/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9775" y="3089625"/>
            <a:ext cx="1391100" cy="1391100"/>
          </a:xfrm>
          <a:prstGeom prst="ellipse">
            <a:avLst/>
          </a:prstGeom>
          <a:noFill/>
          <a:ln w="9525" cap="flat" cmpd="sng">
            <a:solidFill>
              <a:srgbClr val="FAE2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26" name="Google Shape;226;p37" title="7de02cd8-1819-11ef-9660-00155d41c408_6_2220344-29-7.jpg"/>
          <p:cNvPicPr preferRelativeResize="0"/>
          <p:nvPr/>
        </p:nvPicPr>
        <p:blipFill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80227" y="3089889"/>
            <a:ext cx="1407300" cy="1407000"/>
          </a:xfrm>
          <a:prstGeom prst="ellipse">
            <a:avLst/>
          </a:prstGeom>
          <a:noFill/>
          <a:ln w="9525" cap="flat" cmpd="sng">
            <a:solidFill>
              <a:srgbClr val="FAE2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27" name="Google Shape;227;p37" title="7de02cd8-1819-11ef-9660-00155d41c408_9_2220344-29-10.jpg"/>
          <p:cNvPicPr preferRelativeResize="0"/>
          <p:nvPr/>
        </p:nvPicPr>
        <p:blipFill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46500" y="733850"/>
            <a:ext cx="1546500" cy="1546500"/>
          </a:xfrm>
          <a:prstGeom prst="ellipse">
            <a:avLst/>
          </a:prstGeom>
          <a:noFill/>
          <a:ln w="9525" cap="flat" cmpd="sng">
            <a:solidFill>
              <a:srgbClr val="FAE2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28" name="Google Shape;228;p37"/>
          <p:cNvSpPr txBox="1"/>
          <p:nvPr/>
        </p:nvSpPr>
        <p:spPr>
          <a:xfrm>
            <a:off x="6989850" y="733850"/>
            <a:ext cx="2128200" cy="1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rgbClr val="FFE5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Вентилируемая спинка</a:t>
            </a:r>
            <a:endParaRPr sz="800">
              <a:solidFill>
                <a:srgbClr val="FFE5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rgbClr val="FFE5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Отделение для ноутбука 15,6’</a:t>
            </a:r>
            <a:endParaRPr sz="800">
              <a:solidFill>
                <a:srgbClr val="FFE5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rgbClr val="FFE5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Крепление на ручку чемодана</a:t>
            </a:r>
            <a:endParaRPr sz="800">
              <a:solidFill>
                <a:srgbClr val="FFE5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rgbClr val="FFE5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Карман для проездного на лямке</a:t>
            </a:r>
            <a:endParaRPr sz="800">
              <a:solidFill>
                <a:srgbClr val="FFE5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29" name="Google Shape;229;p37"/>
          <p:cNvSpPr/>
          <p:nvPr/>
        </p:nvSpPr>
        <p:spPr>
          <a:xfrm>
            <a:off x="4162317" y="608875"/>
            <a:ext cx="1288800" cy="1104300"/>
          </a:xfrm>
          <a:prstGeom prst="arc">
            <a:avLst>
              <a:gd name="adj1" fmla="val 16200000"/>
              <a:gd name="adj2" fmla="val 0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p37"/>
          <p:cNvSpPr/>
          <p:nvPr/>
        </p:nvSpPr>
        <p:spPr>
          <a:xfrm rot="10800000" flipH="1">
            <a:off x="6410149" y="1176082"/>
            <a:ext cx="1289100" cy="1104300"/>
          </a:xfrm>
          <a:prstGeom prst="arc">
            <a:avLst>
              <a:gd name="adj1" fmla="val 16200000"/>
              <a:gd name="adj2" fmla="val 0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37"/>
          <p:cNvSpPr/>
          <p:nvPr/>
        </p:nvSpPr>
        <p:spPr>
          <a:xfrm rot="-7200471" flipH="1">
            <a:off x="3450989" y="1272882"/>
            <a:ext cx="1289094" cy="1104417"/>
          </a:xfrm>
          <a:prstGeom prst="arc">
            <a:avLst>
              <a:gd name="adj1" fmla="val 16200000"/>
              <a:gd name="adj2" fmla="val 0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32" name="Google Shape;232;p37" title="bf_white.png"/>
          <p:cNvPicPr preferRelativeResize="0"/>
          <p:nvPr/>
        </p:nvPicPr>
        <p:blipFill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69690" y="398865"/>
            <a:ext cx="845699" cy="165801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p37"/>
          <p:cNvSpPr txBox="1"/>
          <p:nvPr/>
        </p:nvSpPr>
        <p:spPr>
          <a:xfrm>
            <a:off x="322350" y="1174250"/>
            <a:ext cx="23445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Рюкзак водостойкий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HIT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Объём 20 л.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Верхняя клапан-крышка.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34" name="Google Shape;234;p37"/>
          <p:cNvSpPr/>
          <p:nvPr/>
        </p:nvSpPr>
        <p:spPr>
          <a:xfrm>
            <a:off x="1183089" y="242125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3 899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35" name="Google Shape;235;p37"/>
          <p:cNvSpPr/>
          <p:nvPr/>
        </p:nvSpPr>
        <p:spPr>
          <a:xfrm>
            <a:off x="421800" y="241925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2220344</a:t>
            </a:r>
            <a:endParaRPr sz="800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36" name="Google Shape;236;p37"/>
          <p:cNvPicPr preferRelativeResize="0"/>
          <p:nvPr/>
        </p:nvPicPr>
        <p:blipFill rotWithShape="1"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9084" y="990805"/>
            <a:ext cx="401513" cy="1834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1" name="Google Shape;241;p38" title="2DSC_1404.png"/>
          <p:cNvPicPr preferRelativeResize="0"/>
          <p:nvPr/>
        </p:nvPicPr>
        <p:blipFill rotWithShape="1">
          <a:blip r:embed="rId3">
            <a:alphaModFix/>
          </a:blip>
          <a:srcRect l="3089" r="1563"/>
          <a:stretch/>
        </p:blipFill>
        <p:spPr>
          <a:xfrm>
            <a:off x="-152400" y="25"/>
            <a:ext cx="9296399" cy="5165650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p38"/>
          <p:cNvSpPr/>
          <p:nvPr/>
        </p:nvSpPr>
        <p:spPr>
          <a:xfrm>
            <a:off x="395200" y="207675"/>
            <a:ext cx="4436100" cy="132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3100" b="1">
                <a:solidFill>
                  <a:srgbClr val="FFE500"/>
                </a:solidFill>
                <a:latin typeface="Montserrat"/>
                <a:ea typeface="Montserrat"/>
                <a:cs typeface="Montserrat"/>
                <a:sym typeface="Montserrat"/>
              </a:rPr>
              <a:t>BEAM</a:t>
            </a:r>
            <a:endParaRPr sz="3100" b="1">
              <a:solidFill>
                <a:srgbClr val="FFE5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Рюкзак бренда «Bag&amp;Fly» не только технологичен, но и функционален. 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Минимализм и лаконичность — идеальная база для вашего брендинга, 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станет отличным дополнением в деловой поездке в любой точке мира.</a:t>
            </a:r>
            <a:endParaRPr sz="3100" b="1">
              <a:solidFill>
                <a:srgbClr val="FFE5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43" name="Google Shape;243;p38" title="bf_white.png"/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2090" y="398865"/>
            <a:ext cx="845699" cy="165801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p38"/>
          <p:cNvSpPr txBox="1"/>
          <p:nvPr/>
        </p:nvSpPr>
        <p:spPr>
          <a:xfrm>
            <a:off x="3543600" y="2009700"/>
            <a:ext cx="1695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Отделение для ноутбука</a:t>
            </a:r>
            <a:endParaRPr sz="1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45" name="Google Shape;245;p38"/>
          <p:cNvSpPr/>
          <p:nvPr/>
        </p:nvSpPr>
        <p:spPr>
          <a:xfrm rot="10800000">
            <a:off x="4405575" y="1750387"/>
            <a:ext cx="1289100" cy="1104300"/>
          </a:xfrm>
          <a:prstGeom prst="arc">
            <a:avLst>
              <a:gd name="adj1" fmla="val 16200000"/>
              <a:gd name="adj2" fmla="val 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246" name="Google Shape;246;p38"/>
          <p:cNvSpPr txBox="1"/>
          <p:nvPr/>
        </p:nvSpPr>
        <p:spPr>
          <a:xfrm>
            <a:off x="7692650" y="4337900"/>
            <a:ext cx="7758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USB вход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47" name="Google Shape;247;p38"/>
          <p:cNvSpPr/>
          <p:nvPr/>
        </p:nvSpPr>
        <p:spPr>
          <a:xfrm>
            <a:off x="7128578" y="3809475"/>
            <a:ext cx="995700" cy="1104300"/>
          </a:xfrm>
          <a:prstGeom prst="arc">
            <a:avLst>
              <a:gd name="adj1" fmla="val 16200000"/>
              <a:gd name="adj2" fmla="val 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48" name="Google Shape;248;p38"/>
          <p:cNvGrpSpPr/>
          <p:nvPr/>
        </p:nvGrpSpPr>
        <p:grpSpPr>
          <a:xfrm>
            <a:off x="421540" y="4218890"/>
            <a:ext cx="668049" cy="110400"/>
            <a:chOff x="421540" y="4109065"/>
            <a:chExt cx="668049" cy="110400"/>
          </a:xfrm>
        </p:grpSpPr>
        <p:sp>
          <p:nvSpPr>
            <p:cNvPr id="249" name="Google Shape;249;p38"/>
            <p:cNvSpPr/>
            <p:nvPr/>
          </p:nvSpPr>
          <p:spPr>
            <a:xfrm>
              <a:off x="421540" y="4109065"/>
              <a:ext cx="111000" cy="110400"/>
            </a:xfrm>
            <a:prstGeom prst="ellipse">
              <a:avLst/>
            </a:prstGeom>
            <a:solidFill>
              <a:srgbClr val="6AA8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38"/>
            <p:cNvSpPr/>
            <p:nvPr/>
          </p:nvSpPr>
          <p:spPr>
            <a:xfrm>
              <a:off x="561197" y="4109065"/>
              <a:ext cx="111000" cy="110400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38"/>
            <p:cNvSpPr/>
            <p:nvPr/>
          </p:nvSpPr>
          <p:spPr>
            <a:xfrm>
              <a:off x="700855" y="4109065"/>
              <a:ext cx="111000" cy="110400"/>
            </a:xfrm>
            <a:prstGeom prst="ellipse">
              <a:avLst/>
            </a:prstGeom>
            <a:solidFill>
              <a:srgbClr val="9898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989898"/>
                </a:solidFill>
              </a:endParaRPr>
            </a:p>
          </p:txBody>
        </p:sp>
        <p:sp>
          <p:nvSpPr>
            <p:cNvPr id="252" name="Google Shape;252;p38"/>
            <p:cNvSpPr/>
            <p:nvPr/>
          </p:nvSpPr>
          <p:spPr>
            <a:xfrm>
              <a:off x="840512" y="4109065"/>
              <a:ext cx="111000" cy="110400"/>
            </a:xfrm>
            <a:prstGeom prst="ellipse">
              <a:avLst/>
            </a:prstGeom>
            <a:solidFill>
              <a:srgbClr val="C903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38"/>
            <p:cNvSpPr/>
            <p:nvPr/>
          </p:nvSpPr>
          <p:spPr>
            <a:xfrm>
              <a:off x="978589" y="4109065"/>
              <a:ext cx="111000" cy="110400"/>
            </a:xfrm>
            <a:prstGeom prst="ellipse">
              <a:avLst/>
            </a:prstGeom>
            <a:solidFill>
              <a:srgbClr val="1D51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54" name="Google Shape;254;p38" title="bb5a09cd-db36-11ec-9625-00155da68a11.jpg"/>
          <p:cNvPicPr preferRelativeResize="0"/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009876" y="1602575"/>
            <a:ext cx="1353300" cy="1353300"/>
          </a:xfrm>
          <a:prstGeom prst="ellipse">
            <a:avLst/>
          </a:prstGeom>
          <a:noFill/>
          <a:ln w="9525" cap="flat" cmpd="sng">
            <a:solidFill>
              <a:srgbClr val="FAE2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55" name="Google Shape;255;p38" title="a62950d2-4ac8-11ed-962c-00155da68a11.jpg"/>
          <p:cNvPicPr preferRelativeResize="0"/>
          <p:nvPr/>
        </p:nvPicPr>
        <p:blipFill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009875" y="3300675"/>
            <a:ext cx="1353300" cy="1353300"/>
          </a:xfrm>
          <a:prstGeom prst="ellipse">
            <a:avLst/>
          </a:prstGeom>
          <a:noFill/>
          <a:ln w="9525" cap="flat" cmpd="sng">
            <a:solidFill>
              <a:srgbClr val="FAE2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56" name="Google Shape;256;p38" title="bf.png"/>
          <p:cNvPicPr preferRelativeResize="0"/>
          <p:nvPr/>
        </p:nvPicPr>
        <p:blipFill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7011" y="384219"/>
            <a:ext cx="937632" cy="183950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38"/>
          <p:cNvSpPr txBox="1"/>
          <p:nvPr/>
        </p:nvSpPr>
        <p:spPr>
          <a:xfrm>
            <a:off x="323287" y="1874319"/>
            <a:ext cx="2478300" cy="6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1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Рюкзак</a:t>
            </a:r>
            <a:endParaRPr sz="11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Объём 13 л.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Вмещает ноутбук 15,6’.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58" name="Google Shape;258;p38"/>
          <p:cNvSpPr/>
          <p:nvPr/>
        </p:nvSpPr>
        <p:spPr>
          <a:xfrm>
            <a:off x="1156489" y="273922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2 510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59" name="Google Shape;259;p38"/>
          <p:cNvSpPr/>
          <p:nvPr/>
        </p:nvSpPr>
        <p:spPr>
          <a:xfrm>
            <a:off x="395200" y="273722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970120</a:t>
            </a:r>
            <a:endParaRPr sz="8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260" name="Google Shape;260;p38"/>
          <p:cNvGrpSpPr/>
          <p:nvPr/>
        </p:nvGrpSpPr>
        <p:grpSpPr>
          <a:xfrm>
            <a:off x="395195" y="2427527"/>
            <a:ext cx="260208" cy="261509"/>
            <a:chOff x="299507" y="1108855"/>
            <a:chExt cx="240000" cy="241200"/>
          </a:xfrm>
        </p:grpSpPr>
        <p:pic>
          <p:nvPicPr>
            <p:cNvPr id="261" name="Google Shape;261;p38"/>
            <p:cNvPicPr preferRelativeResize="0"/>
            <p:nvPr/>
          </p:nvPicPr>
          <p:blipFill>
            <a:blip r:embed="rId8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2" name="Google Shape;262;p38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9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263" name="Google Shape;263;p38"/>
          <p:cNvSpPr/>
          <p:nvPr/>
        </p:nvSpPr>
        <p:spPr>
          <a:xfrm>
            <a:off x="1156489" y="4455038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2 009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64" name="Google Shape;264;p38"/>
          <p:cNvSpPr/>
          <p:nvPr/>
        </p:nvSpPr>
        <p:spPr>
          <a:xfrm>
            <a:off x="395200" y="4453038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970122</a:t>
            </a:r>
            <a:endParaRPr sz="8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65" name="Google Shape;265;p38"/>
          <p:cNvSpPr txBox="1"/>
          <p:nvPr/>
        </p:nvSpPr>
        <p:spPr>
          <a:xfrm>
            <a:off x="323282" y="3590126"/>
            <a:ext cx="2478300" cy="6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1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Конференц сумка</a:t>
            </a:r>
            <a:endParaRPr sz="11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 dirty="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 dirty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Объём 7 л.</a:t>
            </a:r>
            <a:endParaRPr sz="600" dirty="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 dirty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Вмещает ноутбук 15,6’.</a:t>
            </a:r>
            <a:endParaRPr sz="600" dirty="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0" name="Google Shape;270;p39" title="9957(15_35_36_37).jpg"/>
          <p:cNvPicPr preferRelativeResize="0"/>
          <p:nvPr/>
        </p:nvPicPr>
        <p:blipFill rotWithShape="1">
          <a:blip r:embed="rId3">
            <a:alphaModFix/>
          </a:blip>
          <a:srcRect t="10797" r="408" b="408"/>
          <a:stretch/>
        </p:blipFill>
        <p:spPr>
          <a:xfrm>
            <a:off x="0" y="0"/>
            <a:ext cx="9143997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39"/>
          <p:cNvSpPr/>
          <p:nvPr/>
        </p:nvSpPr>
        <p:spPr>
          <a:xfrm>
            <a:off x="395202" y="187114"/>
            <a:ext cx="7354500" cy="6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3100" b="1">
                <a:solidFill>
                  <a:srgbClr val="FFE500"/>
                </a:solidFill>
                <a:latin typeface="Montserrat"/>
                <a:ea typeface="Montserrat"/>
                <a:cs typeface="Montserrat"/>
                <a:sym typeface="Montserrat"/>
              </a:rPr>
              <a:t>CORE</a:t>
            </a:r>
            <a:endParaRPr sz="3100" b="1" i="0" u="none" strike="noStrike" cap="none">
              <a:solidFill>
                <a:srgbClr val="FFE5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2" name="Google Shape;272;p39"/>
          <p:cNvSpPr txBox="1"/>
          <p:nvPr/>
        </p:nvSpPr>
        <p:spPr>
          <a:xfrm>
            <a:off x="343835" y="739332"/>
            <a:ext cx="2478300" cy="6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1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Функциональный рюкзак</a:t>
            </a:r>
            <a:endParaRPr sz="11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RFID защита. Объём 20 л.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300D, 100% полиэстер.</a:t>
            </a:r>
            <a:endParaRPr sz="11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273" name="Google Shape;273;p39"/>
          <p:cNvGrpSpPr/>
          <p:nvPr/>
        </p:nvGrpSpPr>
        <p:grpSpPr>
          <a:xfrm>
            <a:off x="403844" y="1343935"/>
            <a:ext cx="143144" cy="142808"/>
            <a:chOff x="403844" y="1343935"/>
            <a:chExt cx="143144" cy="142808"/>
          </a:xfrm>
        </p:grpSpPr>
        <p:sp>
          <p:nvSpPr>
            <p:cNvPr id="274" name="Google Shape;274;p39"/>
            <p:cNvSpPr/>
            <p:nvPr/>
          </p:nvSpPr>
          <p:spPr>
            <a:xfrm rot="2198047">
              <a:off x="424214" y="1364313"/>
              <a:ext cx="102061" cy="102061"/>
            </a:xfrm>
            <a:prstGeom prst="pie">
              <a:avLst>
                <a:gd name="adj1" fmla="val 5401450"/>
                <a:gd name="adj2" fmla="val 1620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39"/>
            <p:cNvSpPr/>
            <p:nvPr/>
          </p:nvSpPr>
          <p:spPr>
            <a:xfrm rot="2198047" flipH="1">
              <a:off x="424557" y="1364305"/>
              <a:ext cx="102061" cy="102061"/>
            </a:xfrm>
            <a:prstGeom prst="pie">
              <a:avLst>
                <a:gd name="adj1" fmla="val 5401450"/>
                <a:gd name="adj2" fmla="val 16200000"/>
              </a:avLst>
            </a:prstGeom>
            <a:solidFill>
              <a:srgbClr val="6D9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6" name="Google Shape;276;p39"/>
          <p:cNvSpPr/>
          <p:nvPr/>
        </p:nvSpPr>
        <p:spPr>
          <a:xfrm>
            <a:off x="1978844" y="918100"/>
            <a:ext cx="1009500" cy="864600"/>
          </a:xfrm>
          <a:prstGeom prst="arc">
            <a:avLst>
              <a:gd name="adj1" fmla="val 16200000"/>
              <a:gd name="adj2" fmla="val 20444400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77" name="Google Shape;277;p39"/>
          <p:cNvGrpSpPr/>
          <p:nvPr/>
        </p:nvGrpSpPr>
        <p:grpSpPr>
          <a:xfrm>
            <a:off x="403844" y="2974098"/>
            <a:ext cx="143144" cy="142808"/>
            <a:chOff x="403844" y="3014310"/>
            <a:chExt cx="143144" cy="142808"/>
          </a:xfrm>
        </p:grpSpPr>
        <p:sp>
          <p:nvSpPr>
            <p:cNvPr id="278" name="Google Shape;278;p39"/>
            <p:cNvSpPr/>
            <p:nvPr/>
          </p:nvSpPr>
          <p:spPr>
            <a:xfrm rot="2198047">
              <a:off x="424214" y="3034688"/>
              <a:ext cx="102061" cy="102061"/>
            </a:xfrm>
            <a:prstGeom prst="pie">
              <a:avLst>
                <a:gd name="adj1" fmla="val 5401450"/>
                <a:gd name="adj2" fmla="val 1620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39"/>
            <p:cNvSpPr/>
            <p:nvPr/>
          </p:nvSpPr>
          <p:spPr>
            <a:xfrm rot="2198047" flipH="1">
              <a:off x="424557" y="3034680"/>
              <a:ext cx="102061" cy="102061"/>
            </a:xfrm>
            <a:prstGeom prst="pie">
              <a:avLst>
                <a:gd name="adj1" fmla="val 5401450"/>
                <a:gd name="adj2" fmla="val 16200000"/>
              </a:avLst>
            </a:prstGeom>
            <a:solidFill>
              <a:srgbClr val="6D9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80" name="Google Shape;280;p39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44400" y="1051100"/>
            <a:ext cx="771600" cy="771600"/>
          </a:xfrm>
          <a:prstGeom prst="ellipse">
            <a:avLst/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81" name="Google Shape;281;p39" title="bf_white.png"/>
          <p:cNvPicPr preferRelativeResize="0"/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69690" y="398865"/>
            <a:ext cx="845699" cy="165801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p39"/>
          <p:cNvSpPr/>
          <p:nvPr/>
        </p:nvSpPr>
        <p:spPr>
          <a:xfrm rot="3600368">
            <a:off x="1217864" y="2299191"/>
            <a:ext cx="1686913" cy="1445267"/>
          </a:xfrm>
          <a:prstGeom prst="arc">
            <a:avLst>
              <a:gd name="adj1" fmla="val 16200000"/>
              <a:gd name="adj2" fmla="val 20444400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83" name="Google Shape;283;p39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26450" y="2745975"/>
            <a:ext cx="771600" cy="771600"/>
          </a:xfrm>
          <a:prstGeom prst="ellipse">
            <a:avLst/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84" name="Google Shape;284;p39"/>
          <p:cNvSpPr/>
          <p:nvPr/>
        </p:nvSpPr>
        <p:spPr>
          <a:xfrm rot="10800000">
            <a:off x="5385225" y="678350"/>
            <a:ext cx="1885500" cy="1512600"/>
          </a:xfrm>
          <a:prstGeom prst="arc">
            <a:avLst>
              <a:gd name="adj1" fmla="val 5380161"/>
              <a:gd name="adj2" fmla="val 15728480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85" name="Google Shape;285;p39"/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55575" y="822975"/>
            <a:ext cx="771600" cy="771600"/>
          </a:xfrm>
          <a:prstGeom prst="ellipse">
            <a:avLst/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86" name="Google Shape;286;p39"/>
          <p:cNvSpPr/>
          <p:nvPr/>
        </p:nvSpPr>
        <p:spPr>
          <a:xfrm>
            <a:off x="4768091" y="1153576"/>
            <a:ext cx="111000" cy="110400"/>
          </a:xfrm>
          <a:prstGeom prst="ellipse">
            <a:avLst/>
          </a:prstGeom>
          <a:solidFill>
            <a:srgbClr val="4343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287" name="Google Shape;287;p39"/>
          <p:cNvSpPr/>
          <p:nvPr/>
        </p:nvSpPr>
        <p:spPr>
          <a:xfrm rot="2198047">
            <a:off x="7573714" y="2185438"/>
            <a:ext cx="102061" cy="102061"/>
          </a:xfrm>
          <a:prstGeom prst="pie">
            <a:avLst>
              <a:gd name="adj1" fmla="val 5401450"/>
              <a:gd name="adj2" fmla="val 16200000"/>
            </a:avLst>
          </a:prstGeom>
          <a:solidFill>
            <a:srgbClr val="4343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" name="Google Shape;288;p39"/>
          <p:cNvSpPr/>
          <p:nvPr/>
        </p:nvSpPr>
        <p:spPr>
          <a:xfrm rot="2198047" flipH="1">
            <a:off x="7574057" y="2185430"/>
            <a:ext cx="102061" cy="102061"/>
          </a:xfrm>
          <a:prstGeom prst="pie">
            <a:avLst>
              <a:gd name="adj1" fmla="val 5401450"/>
              <a:gd name="adj2" fmla="val 16200000"/>
            </a:avLst>
          </a:pr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9" name="Google Shape;289;p39"/>
          <p:cNvSpPr/>
          <p:nvPr/>
        </p:nvSpPr>
        <p:spPr>
          <a:xfrm rot="-6299041">
            <a:off x="7054345" y="1610195"/>
            <a:ext cx="1957458" cy="1676863"/>
          </a:xfrm>
          <a:prstGeom prst="arc">
            <a:avLst>
              <a:gd name="adj1" fmla="val 16200000"/>
              <a:gd name="adj2" fmla="val 20444400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90" name="Google Shape;290;p39"/>
          <p:cNvPicPr preferRelativeResize="0"/>
          <p:nvPr/>
        </p:nvPicPr>
        <p:blipFill rotWithShape="1"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52775" y="2823725"/>
            <a:ext cx="771600" cy="771600"/>
          </a:xfrm>
          <a:prstGeom prst="ellipse">
            <a:avLst/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91" name="Google Shape;291;p39"/>
          <p:cNvSpPr/>
          <p:nvPr/>
        </p:nvSpPr>
        <p:spPr>
          <a:xfrm rot="2198047">
            <a:off x="7701989" y="2185425"/>
            <a:ext cx="102061" cy="102061"/>
          </a:xfrm>
          <a:prstGeom prst="pie">
            <a:avLst>
              <a:gd name="adj1" fmla="val 5401450"/>
              <a:gd name="adj2" fmla="val 16200000"/>
            </a:avLst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39"/>
          <p:cNvSpPr/>
          <p:nvPr/>
        </p:nvSpPr>
        <p:spPr>
          <a:xfrm rot="2198047" flipH="1">
            <a:off x="7702332" y="2185417"/>
            <a:ext cx="102061" cy="102061"/>
          </a:xfrm>
          <a:prstGeom prst="pie">
            <a:avLst>
              <a:gd name="adj1" fmla="val 5401450"/>
              <a:gd name="adj2" fmla="val 16200000"/>
            </a:avLst>
          </a:pr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" name="Google Shape;293;p39"/>
          <p:cNvSpPr/>
          <p:nvPr/>
        </p:nvSpPr>
        <p:spPr>
          <a:xfrm>
            <a:off x="1165139" y="1604238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5 299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94" name="Google Shape;294;p39"/>
          <p:cNvSpPr/>
          <p:nvPr/>
        </p:nvSpPr>
        <p:spPr>
          <a:xfrm>
            <a:off x="403850" y="1602238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996915</a:t>
            </a:r>
            <a:endParaRPr sz="800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95" name="Google Shape;295;p39"/>
          <p:cNvSpPr/>
          <p:nvPr/>
        </p:nvSpPr>
        <p:spPr>
          <a:xfrm>
            <a:off x="1165139" y="322835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2 059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96" name="Google Shape;296;p39"/>
          <p:cNvSpPr/>
          <p:nvPr/>
        </p:nvSpPr>
        <p:spPr>
          <a:xfrm>
            <a:off x="403850" y="322635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995737</a:t>
            </a:r>
            <a:endParaRPr sz="800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97" name="Google Shape;297;p39"/>
          <p:cNvSpPr txBox="1"/>
          <p:nvPr/>
        </p:nvSpPr>
        <p:spPr>
          <a:xfrm>
            <a:off x="343830" y="2449725"/>
            <a:ext cx="2593144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1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Органайзер для аксессуаров</a:t>
            </a:r>
            <a:endParaRPr sz="1100" b="1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300D, 100% полиэстер.</a:t>
            </a:r>
            <a:endParaRPr sz="6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98" name="Google Shape;298;p39"/>
          <p:cNvSpPr txBox="1"/>
          <p:nvPr/>
        </p:nvSpPr>
        <p:spPr>
          <a:xfrm>
            <a:off x="4698585" y="514169"/>
            <a:ext cx="2478300" cy="6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1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Конференц-сумка</a:t>
            </a:r>
            <a:endParaRPr sz="1100" b="1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Для документов и ноутбука. </a:t>
            </a:r>
            <a:endParaRPr sz="6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300D, 100% полиэстер.</a:t>
            </a:r>
            <a:endParaRPr sz="6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99" name="Google Shape;299;p39"/>
          <p:cNvSpPr/>
          <p:nvPr/>
        </p:nvSpPr>
        <p:spPr>
          <a:xfrm>
            <a:off x="5519889" y="137907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2 930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00" name="Google Shape;300;p39"/>
          <p:cNvSpPr/>
          <p:nvPr/>
        </p:nvSpPr>
        <p:spPr>
          <a:xfrm>
            <a:off x="4758600" y="137707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995736</a:t>
            </a:r>
            <a:endParaRPr sz="800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01" name="Google Shape;301;p39"/>
          <p:cNvSpPr txBox="1"/>
          <p:nvPr/>
        </p:nvSpPr>
        <p:spPr>
          <a:xfrm>
            <a:off x="7502307" y="1536425"/>
            <a:ext cx="1458300" cy="6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1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Сумка на плечо</a:t>
            </a:r>
            <a:endParaRPr sz="1100" b="1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Объём около </a:t>
            </a:r>
            <a:r>
              <a:rPr lang="en-US" sz="6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2</a:t>
            </a:r>
            <a:r>
              <a:rPr lang="ru" sz="6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л.</a:t>
            </a:r>
            <a:endParaRPr sz="6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300D, 100% полиэстер.</a:t>
            </a:r>
            <a:endParaRPr sz="6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02" name="Google Shape;302;p39"/>
          <p:cNvSpPr/>
          <p:nvPr/>
        </p:nvSpPr>
        <p:spPr>
          <a:xfrm>
            <a:off x="8323614" y="240132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3 999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03" name="Google Shape;303;p39"/>
          <p:cNvSpPr/>
          <p:nvPr/>
        </p:nvSpPr>
        <p:spPr>
          <a:xfrm>
            <a:off x="7562325" y="239932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995735</a:t>
            </a:r>
            <a:endParaRPr sz="8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" name="Google Shape;308;p40" title="intro.png"/>
          <p:cNvPicPr preferRelativeResize="0"/>
          <p:nvPr/>
        </p:nvPicPr>
        <p:blipFill rotWithShape="1">
          <a:blip r:embed="rId3">
            <a:alphaModFix/>
          </a:blip>
          <a:srcRect l="139" r="129"/>
          <a:stretch/>
        </p:blipFill>
        <p:spPr>
          <a:xfrm>
            <a:off x="0" y="0"/>
            <a:ext cx="9221352" cy="5201226"/>
          </a:xfrm>
          <a:prstGeom prst="rect">
            <a:avLst/>
          </a:prstGeom>
          <a:noFill/>
          <a:ln>
            <a:noFill/>
          </a:ln>
        </p:spPr>
      </p:pic>
      <p:sp>
        <p:nvSpPr>
          <p:cNvPr id="309" name="Google Shape;309;p40"/>
          <p:cNvSpPr/>
          <p:nvPr/>
        </p:nvSpPr>
        <p:spPr>
          <a:xfrm>
            <a:off x="419625" y="240275"/>
            <a:ext cx="4674600" cy="6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700" b="1">
                <a:solidFill>
                  <a:srgbClr val="FFE500"/>
                </a:solidFill>
                <a:latin typeface="Montserrat"/>
                <a:ea typeface="Montserrat"/>
                <a:cs typeface="Montserrat"/>
                <a:sym typeface="Montserrat"/>
              </a:rPr>
              <a:t>ЯРКИЕ ЦВЕТА</a:t>
            </a:r>
            <a:endParaRPr sz="2700" b="1" i="0" u="none" strike="noStrike" cap="none">
              <a:solidFill>
                <a:srgbClr val="FFE5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10" name="Google Shape;310;p40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955475" y="1082075"/>
            <a:ext cx="1531800" cy="1531800"/>
          </a:xfrm>
          <a:prstGeom prst="ellipse">
            <a:avLst/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11" name="Google Shape;311;p40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08675" y="3360746"/>
            <a:ext cx="1107300" cy="1107300"/>
          </a:xfrm>
          <a:prstGeom prst="ellipse">
            <a:avLst/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</p:pic>
      <p:grpSp>
        <p:nvGrpSpPr>
          <p:cNvPr id="312" name="Google Shape;312;p40"/>
          <p:cNvGrpSpPr/>
          <p:nvPr/>
        </p:nvGrpSpPr>
        <p:grpSpPr>
          <a:xfrm>
            <a:off x="417742" y="4010835"/>
            <a:ext cx="393281" cy="142833"/>
            <a:chOff x="417742" y="3951773"/>
            <a:chExt cx="393281" cy="142833"/>
          </a:xfrm>
        </p:grpSpPr>
        <p:sp>
          <p:nvSpPr>
            <p:cNvPr id="313" name="Google Shape;313;p40"/>
            <p:cNvSpPr/>
            <p:nvPr/>
          </p:nvSpPr>
          <p:spPr>
            <a:xfrm rot="2198047">
              <a:off x="438112" y="3972175"/>
              <a:ext cx="102061" cy="102061"/>
            </a:xfrm>
            <a:prstGeom prst="pie">
              <a:avLst>
                <a:gd name="adj1" fmla="val 5401450"/>
                <a:gd name="adj2" fmla="val 16200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40"/>
            <p:cNvSpPr/>
            <p:nvPr/>
          </p:nvSpPr>
          <p:spPr>
            <a:xfrm rot="2198047" flipH="1">
              <a:off x="438455" y="3972167"/>
              <a:ext cx="102061" cy="102061"/>
            </a:xfrm>
            <a:prstGeom prst="pie">
              <a:avLst>
                <a:gd name="adj1" fmla="val 5401450"/>
                <a:gd name="adj2" fmla="val 16200000"/>
              </a:avLst>
            </a:prstGeom>
            <a:solidFill>
              <a:srgbClr val="FFE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40"/>
            <p:cNvSpPr/>
            <p:nvPr/>
          </p:nvSpPr>
          <p:spPr>
            <a:xfrm rot="2198047">
              <a:off x="563590" y="3972163"/>
              <a:ext cx="102061" cy="102061"/>
            </a:xfrm>
            <a:prstGeom prst="pie">
              <a:avLst>
                <a:gd name="adj1" fmla="val 5401450"/>
                <a:gd name="adj2" fmla="val 1620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40"/>
            <p:cNvSpPr/>
            <p:nvPr/>
          </p:nvSpPr>
          <p:spPr>
            <a:xfrm rot="2198047" flipH="1">
              <a:off x="563933" y="3972155"/>
              <a:ext cx="102061" cy="102061"/>
            </a:xfrm>
            <a:prstGeom prst="pie">
              <a:avLst>
                <a:gd name="adj1" fmla="val 5401450"/>
                <a:gd name="adj2" fmla="val 16200000"/>
              </a:avLst>
            </a:prstGeom>
            <a:solidFill>
              <a:srgbClr val="C903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40"/>
            <p:cNvSpPr/>
            <p:nvPr/>
          </p:nvSpPr>
          <p:spPr>
            <a:xfrm rot="2198047">
              <a:off x="688249" y="3972150"/>
              <a:ext cx="102061" cy="102061"/>
            </a:xfrm>
            <a:prstGeom prst="pie">
              <a:avLst>
                <a:gd name="adj1" fmla="val 5401450"/>
                <a:gd name="adj2" fmla="val 16200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40"/>
            <p:cNvSpPr/>
            <p:nvPr/>
          </p:nvSpPr>
          <p:spPr>
            <a:xfrm rot="2198047" flipH="1">
              <a:off x="688593" y="3972142"/>
              <a:ext cx="102061" cy="102061"/>
            </a:xfrm>
            <a:prstGeom prst="pie">
              <a:avLst>
                <a:gd name="adj1" fmla="val 5401450"/>
                <a:gd name="adj2" fmla="val 16200000"/>
              </a:avLst>
            </a:prstGeom>
            <a:solidFill>
              <a:srgbClr val="000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19" name="Google Shape;319;p40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55400" y="3360750"/>
            <a:ext cx="1107300" cy="1107300"/>
          </a:xfrm>
          <a:prstGeom prst="ellipse">
            <a:avLst/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</p:pic>
      <p:grpSp>
        <p:nvGrpSpPr>
          <p:cNvPr id="320" name="Google Shape;320;p40"/>
          <p:cNvGrpSpPr/>
          <p:nvPr/>
        </p:nvGrpSpPr>
        <p:grpSpPr>
          <a:xfrm>
            <a:off x="391427" y="2109119"/>
            <a:ext cx="260208" cy="261509"/>
            <a:chOff x="299507" y="1108855"/>
            <a:chExt cx="240000" cy="241200"/>
          </a:xfrm>
        </p:grpSpPr>
        <p:pic>
          <p:nvPicPr>
            <p:cNvPr id="321" name="Google Shape;321;p40"/>
            <p:cNvPicPr preferRelativeResize="0"/>
            <p:nvPr/>
          </p:nvPicPr>
          <p:blipFill>
            <a:blip r:embed="rId7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22" name="Google Shape;322;p40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6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grpSp>
        <p:nvGrpSpPr>
          <p:cNvPr id="323" name="Google Shape;323;p40"/>
          <p:cNvGrpSpPr/>
          <p:nvPr/>
        </p:nvGrpSpPr>
        <p:grpSpPr>
          <a:xfrm>
            <a:off x="3327716" y="3951503"/>
            <a:ext cx="260208" cy="261509"/>
            <a:chOff x="299507" y="1108855"/>
            <a:chExt cx="240000" cy="241200"/>
          </a:xfrm>
        </p:grpSpPr>
        <p:pic>
          <p:nvPicPr>
            <p:cNvPr id="324" name="Google Shape;324;p40"/>
            <p:cNvPicPr preferRelativeResize="0"/>
            <p:nvPr/>
          </p:nvPicPr>
          <p:blipFill>
            <a:blip r:embed="rId7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25" name="Google Shape;325;p40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8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pic>
        <p:nvPicPr>
          <p:cNvPr id="326" name="Google Shape;326;p40" title="bf_white.png"/>
          <p:cNvPicPr preferRelativeResize="0"/>
          <p:nvPr/>
        </p:nvPicPr>
        <p:blipFill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69690" y="398865"/>
            <a:ext cx="845699" cy="165801"/>
          </a:xfrm>
          <a:prstGeom prst="rect">
            <a:avLst/>
          </a:prstGeom>
          <a:noFill/>
          <a:ln>
            <a:noFill/>
          </a:ln>
        </p:spPr>
      </p:pic>
      <p:sp>
        <p:nvSpPr>
          <p:cNvPr id="327" name="Google Shape;327;p40"/>
          <p:cNvSpPr txBox="1"/>
          <p:nvPr/>
        </p:nvSpPr>
        <p:spPr>
          <a:xfrm>
            <a:off x="322350" y="1178125"/>
            <a:ext cx="23445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Рюкзак</a:t>
            </a:r>
            <a:endParaRPr sz="9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7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RUN</a:t>
            </a:r>
            <a:endParaRPr sz="9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Объём </a:t>
            </a:r>
            <a:r>
              <a:rPr lang="en-US" sz="6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4</a:t>
            </a:r>
            <a:r>
              <a:rPr lang="ru" sz="6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л.</a:t>
            </a:r>
            <a:endParaRPr sz="6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полиэстер.</a:t>
            </a:r>
            <a:endParaRPr sz="6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28" name="Google Shape;328;p40"/>
          <p:cNvSpPr/>
          <p:nvPr/>
        </p:nvSpPr>
        <p:spPr>
          <a:xfrm>
            <a:off x="1183089" y="242512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1 729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29" name="Google Shape;329;p40"/>
          <p:cNvSpPr/>
          <p:nvPr/>
        </p:nvSpPr>
        <p:spPr>
          <a:xfrm>
            <a:off x="421800" y="242312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972069</a:t>
            </a:r>
            <a:endParaRPr sz="800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30" name="Google Shape;330;p40"/>
          <p:cNvSpPr txBox="1"/>
          <p:nvPr/>
        </p:nvSpPr>
        <p:spPr>
          <a:xfrm>
            <a:off x="354950" y="2948275"/>
            <a:ext cx="23445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Рюкзак с ярким подкладом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INTRO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Объём 17 л.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Материал верха oxford, 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полиэстер.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31" name="Google Shape;331;p40"/>
          <p:cNvSpPr/>
          <p:nvPr/>
        </p:nvSpPr>
        <p:spPr>
          <a:xfrm>
            <a:off x="1215689" y="427147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1 750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32" name="Google Shape;332;p40"/>
          <p:cNvSpPr/>
          <p:nvPr/>
        </p:nvSpPr>
        <p:spPr>
          <a:xfrm>
            <a:off x="454400" y="426947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978072</a:t>
            </a:r>
            <a:endParaRPr sz="800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33" name="Google Shape;333;p40"/>
          <p:cNvSpPr/>
          <p:nvPr/>
        </p:nvSpPr>
        <p:spPr>
          <a:xfrm>
            <a:off x="4147364" y="427147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160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34" name="Google Shape;334;p40"/>
          <p:cNvSpPr/>
          <p:nvPr/>
        </p:nvSpPr>
        <p:spPr>
          <a:xfrm>
            <a:off x="3386075" y="426947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978073</a:t>
            </a:r>
            <a:endParaRPr sz="800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35" name="Google Shape;335;p40"/>
          <p:cNvSpPr txBox="1"/>
          <p:nvPr/>
        </p:nvSpPr>
        <p:spPr>
          <a:xfrm>
            <a:off x="3286625" y="3040675"/>
            <a:ext cx="23445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Пуллер ремувка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INTRO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Полоса шириной 20 мм.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Нейлон, металлический карабин.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336" name="Google Shape;336;p40"/>
          <p:cNvPicPr preferRelativeResize="0"/>
          <p:nvPr/>
        </p:nvPicPr>
        <p:blipFill rotWithShape="1"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9084" y="989990"/>
            <a:ext cx="401513" cy="1834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1" name="Google Shape;341;p41" title="gran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" y="0"/>
            <a:ext cx="9144005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2" name="Google Shape;342;p41" title="bf_white.png"/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79215" y="398865"/>
            <a:ext cx="845699" cy="165801"/>
          </a:xfrm>
          <a:prstGeom prst="rect">
            <a:avLst/>
          </a:prstGeom>
          <a:noFill/>
          <a:ln>
            <a:noFill/>
          </a:ln>
        </p:spPr>
      </p:pic>
      <p:sp>
        <p:nvSpPr>
          <p:cNvPr id="343" name="Google Shape;343;p41"/>
          <p:cNvSpPr/>
          <p:nvPr/>
        </p:nvSpPr>
        <p:spPr>
          <a:xfrm>
            <a:off x="1183089" y="283080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1 799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44" name="Google Shape;344;p41"/>
          <p:cNvSpPr/>
          <p:nvPr/>
        </p:nvSpPr>
        <p:spPr>
          <a:xfrm>
            <a:off x="421800" y="282880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46000</a:t>
            </a:r>
            <a:endParaRPr sz="8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45" name="Google Shape;345;p41"/>
          <p:cNvSpPr txBox="1"/>
          <p:nvPr/>
        </p:nvSpPr>
        <p:spPr>
          <a:xfrm>
            <a:off x="322350" y="1878575"/>
            <a:ext cx="23445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Термокружка вакуумная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CLICK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46" name="Google Shape;346;p41"/>
          <p:cNvSpPr/>
          <p:nvPr/>
        </p:nvSpPr>
        <p:spPr>
          <a:xfrm>
            <a:off x="3829114" y="304740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4 499 </a:t>
            </a:r>
            <a:r>
              <a:rPr lang="ru" sz="8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₽</a:t>
            </a:r>
            <a:endParaRPr sz="8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47" name="Google Shape;347;p41"/>
          <p:cNvSpPr/>
          <p:nvPr/>
        </p:nvSpPr>
        <p:spPr>
          <a:xfrm>
            <a:off x="3067825" y="304540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977989</a:t>
            </a:r>
            <a:endParaRPr sz="800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48" name="Google Shape;348;p41"/>
          <p:cNvSpPr txBox="1"/>
          <p:nvPr/>
        </p:nvSpPr>
        <p:spPr>
          <a:xfrm>
            <a:off x="2968375" y="1878575"/>
            <a:ext cx="23445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Рюкзак с RFID защитой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GRAN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Объём 22 л.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Сочетание прочных и водоотталкивающих материалов 2-х фактур: меланж и 3D жаккард.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grpSp>
        <p:nvGrpSpPr>
          <p:cNvPr id="349" name="Google Shape;349;p41"/>
          <p:cNvGrpSpPr/>
          <p:nvPr/>
        </p:nvGrpSpPr>
        <p:grpSpPr>
          <a:xfrm>
            <a:off x="421540" y="2592015"/>
            <a:ext cx="250658" cy="110400"/>
            <a:chOff x="421540" y="4109065"/>
            <a:chExt cx="250658" cy="110400"/>
          </a:xfrm>
        </p:grpSpPr>
        <p:sp>
          <p:nvSpPr>
            <p:cNvPr id="350" name="Google Shape;350;p41"/>
            <p:cNvSpPr/>
            <p:nvPr/>
          </p:nvSpPr>
          <p:spPr>
            <a:xfrm>
              <a:off x="421540" y="4109065"/>
              <a:ext cx="111000" cy="110400"/>
            </a:xfrm>
            <a:prstGeom prst="ellipse">
              <a:avLst/>
            </a:prstGeom>
            <a:solidFill>
              <a:srgbClr val="E6E8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41"/>
            <p:cNvSpPr/>
            <p:nvPr/>
          </p:nvSpPr>
          <p:spPr>
            <a:xfrm>
              <a:off x="561197" y="4109065"/>
              <a:ext cx="111000" cy="110400"/>
            </a:xfrm>
            <a:prstGeom prst="ellipse">
              <a:avLst/>
            </a:prstGeom>
            <a:solidFill>
              <a:schemeClr val="dk1"/>
            </a:solidFill>
            <a:ln w="9525" cap="flat" cmpd="sng">
              <a:solidFill>
                <a:srgbClr val="43434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2" name="Google Shape;352;p41"/>
          <p:cNvSpPr/>
          <p:nvPr/>
        </p:nvSpPr>
        <p:spPr>
          <a:xfrm>
            <a:off x="1183089" y="406660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1 468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53" name="Google Shape;353;p41"/>
          <p:cNvSpPr/>
          <p:nvPr/>
        </p:nvSpPr>
        <p:spPr>
          <a:xfrm>
            <a:off x="421800" y="406460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7441</a:t>
            </a:r>
            <a:endParaRPr sz="8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54" name="Google Shape;354;p41"/>
          <p:cNvSpPr txBox="1"/>
          <p:nvPr/>
        </p:nvSpPr>
        <p:spPr>
          <a:xfrm>
            <a:off x="322350" y="3197800"/>
            <a:ext cx="2575200" cy="8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Зонт складной с ручкой-фонариком, полуавтомат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PRESTON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55" name="Google Shape;355;p41"/>
          <p:cNvSpPr/>
          <p:nvPr/>
        </p:nvSpPr>
        <p:spPr>
          <a:xfrm>
            <a:off x="1944400" y="4064600"/>
            <a:ext cx="688200" cy="2166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В ПУТИ</a:t>
            </a:r>
            <a:endParaRPr sz="6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16.06.2025</a:t>
            </a:r>
            <a:endParaRPr/>
          </a:p>
        </p:txBody>
      </p:sp>
      <p:sp>
        <p:nvSpPr>
          <p:cNvPr id="356" name="Google Shape;356;p41"/>
          <p:cNvSpPr/>
          <p:nvPr/>
        </p:nvSpPr>
        <p:spPr>
          <a:xfrm>
            <a:off x="419625" y="240275"/>
            <a:ext cx="5129100" cy="13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700" b="1">
                <a:solidFill>
                  <a:srgbClr val="FFE500"/>
                </a:solidFill>
                <a:latin typeface="Montserrat"/>
                <a:ea typeface="Montserrat"/>
                <a:cs typeface="Montserrat"/>
                <a:sym typeface="Montserrat"/>
              </a:rPr>
              <a:t>ТАКТИЧЕСКАЯ КАПСУЛА</a:t>
            </a:r>
            <a:endParaRPr sz="2700" b="1">
              <a:solidFill>
                <a:srgbClr val="FFE5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Будь готов ко всему</a:t>
            </a:r>
            <a:endParaRPr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7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Рюкзак: готов к любым испытаниям, от городских миссий до полевых задач. Прочные материалы, эргономичный дизайн. Термос: корпус из нержавеющей стали, минималистичный дизайн. </a:t>
            </a:r>
            <a:endParaRPr sz="7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7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Сохранит ваш напиток в идеальной температуре при любых условиях.</a:t>
            </a:r>
            <a:endParaRPr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1" name="Google Shape;361;p42" title="link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" y="0"/>
            <a:ext cx="9144005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2" name="Google Shape;362;p42" title="изображение_2025-03-26_174507931.png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1800" y="3028698"/>
            <a:ext cx="1468200" cy="1468200"/>
          </a:xfrm>
          <a:prstGeom prst="ellipse">
            <a:avLst/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</p:pic>
      <p:grpSp>
        <p:nvGrpSpPr>
          <p:cNvPr id="363" name="Google Shape;363;p42"/>
          <p:cNvGrpSpPr/>
          <p:nvPr/>
        </p:nvGrpSpPr>
        <p:grpSpPr>
          <a:xfrm>
            <a:off x="421803" y="2323321"/>
            <a:ext cx="389764" cy="113214"/>
            <a:chOff x="4235878" y="2262296"/>
            <a:chExt cx="389764" cy="113214"/>
          </a:xfrm>
        </p:grpSpPr>
        <p:sp>
          <p:nvSpPr>
            <p:cNvPr id="364" name="Google Shape;364;p42"/>
            <p:cNvSpPr/>
            <p:nvPr/>
          </p:nvSpPr>
          <p:spPr>
            <a:xfrm>
              <a:off x="4235878" y="2265109"/>
              <a:ext cx="111000" cy="110400"/>
            </a:xfrm>
            <a:prstGeom prst="ellipse">
              <a:avLst/>
            </a:prstGeom>
            <a:solidFill>
              <a:srgbClr val="000000"/>
            </a:solidFill>
            <a:ln w="9525" cap="flat" cmpd="sng">
              <a:solidFill>
                <a:srgbClr val="43434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42"/>
            <p:cNvSpPr/>
            <p:nvPr/>
          </p:nvSpPr>
          <p:spPr>
            <a:xfrm>
              <a:off x="4373358" y="2262296"/>
              <a:ext cx="111000" cy="110400"/>
            </a:xfrm>
            <a:prstGeom prst="ellipse">
              <a:avLst/>
            </a:prstGeom>
            <a:solidFill>
              <a:srgbClr val="0737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42"/>
            <p:cNvSpPr/>
            <p:nvPr/>
          </p:nvSpPr>
          <p:spPr>
            <a:xfrm>
              <a:off x="4514641" y="2262296"/>
              <a:ext cx="111000" cy="110400"/>
            </a:xfrm>
            <a:prstGeom prst="ellipse">
              <a:avLst/>
            </a:prstGeom>
            <a:solidFill>
              <a:srgbClr val="66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7" name="Google Shape;367;p42"/>
          <p:cNvSpPr txBox="1"/>
          <p:nvPr/>
        </p:nvSpPr>
        <p:spPr>
          <a:xfrm>
            <a:off x="2145125" y="2110575"/>
            <a:ext cx="2151600" cy="5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Сочетание основного прочного водоотталкивающего материала </a:t>
            </a:r>
            <a:br>
              <a:rPr lang="ru" sz="8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ru" sz="8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и яркой контрастной подкладки</a:t>
            </a:r>
            <a:endParaRPr sz="8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68" name="Google Shape;368;p42"/>
          <p:cNvSpPr/>
          <p:nvPr/>
        </p:nvSpPr>
        <p:spPr>
          <a:xfrm rot="-1799793">
            <a:off x="2849856" y="429114"/>
            <a:ext cx="2228033" cy="1908950"/>
          </a:xfrm>
          <a:prstGeom prst="arc">
            <a:avLst>
              <a:gd name="adj1" fmla="val 16200000"/>
              <a:gd name="adj2" fmla="val 0"/>
            </a:avLst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69" name="Google Shape;369;p42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21601" y="3028590"/>
            <a:ext cx="1468200" cy="1468200"/>
          </a:xfrm>
          <a:prstGeom prst="ellipse">
            <a:avLst/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70" name="Google Shape;370;p42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21600" y="518450"/>
            <a:ext cx="1543200" cy="1543200"/>
          </a:xfrm>
          <a:prstGeom prst="ellipse">
            <a:avLst/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71" name="Google Shape;371;p42"/>
          <p:cNvSpPr txBox="1"/>
          <p:nvPr/>
        </p:nvSpPr>
        <p:spPr>
          <a:xfrm>
            <a:off x="322350" y="1174250"/>
            <a:ext cx="23445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Рюкзак с RFID защитой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LINK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Объём 15 л.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Основная ткань: 100% полиэстер, 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подкладка: 100% полиэстер.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72" name="Google Shape;372;p42"/>
          <p:cNvSpPr/>
          <p:nvPr/>
        </p:nvSpPr>
        <p:spPr>
          <a:xfrm>
            <a:off x="1183089" y="258375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5 360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73" name="Google Shape;373;p42"/>
          <p:cNvSpPr/>
          <p:nvPr/>
        </p:nvSpPr>
        <p:spPr>
          <a:xfrm>
            <a:off x="421800" y="258175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971701</a:t>
            </a:r>
            <a:endParaRPr sz="800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374" name="Google Shape;374;p42" title="bf_white.png"/>
          <p:cNvPicPr preferRelativeResize="0"/>
          <p:nvPr/>
        </p:nvPicPr>
        <p:blipFill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69690" y="398865"/>
            <a:ext cx="845699" cy="165801"/>
          </a:xfrm>
          <a:prstGeom prst="rect">
            <a:avLst/>
          </a:prstGeom>
          <a:noFill/>
          <a:ln>
            <a:noFill/>
          </a:ln>
        </p:spPr>
      </p:pic>
      <p:sp>
        <p:nvSpPr>
          <p:cNvPr id="375" name="Google Shape;375;p42"/>
          <p:cNvSpPr txBox="1"/>
          <p:nvPr/>
        </p:nvSpPr>
        <p:spPr>
          <a:xfrm>
            <a:off x="7675625" y="3726900"/>
            <a:ext cx="11334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Жёсткий каркас</a:t>
            </a:r>
            <a:endParaRPr sz="8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USB вход</a:t>
            </a:r>
            <a:endParaRPr sz="8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76" name="Google Shape;376;p42"/>
          <p:cNvSpPr/>
          <p:nvPr/>
        </p:nvSpPr>
        <p:spPr>
          <a:xfrm>
            <a:off x="6627012" y="3119070"/>
            <a:ext cx="1289100" cy="1104300"/>
          </a:xfrm>
          <a:prstGeom prst="arc">
            <a:avLst>
              <a:gd name="adj1" fmla="val 16200000"/>
              <a:gd name="adj2" fmla="val 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1" name="Google Shape;381;p43" title="spark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" y="0"/>
            <a:ext cx="9144005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82" name="Google Shape;382;p43"/>
          <p:cNvGrpSpPr/>
          <p:nvPr/>
        </p:nvGrpSpPr>
        <p:grpSpPr>
          <a:xfrm>
            <a:off x="420616" y="2329598"/>
            <a:ext cx="386217" cy="113214"/>
            <a:chOff x="420616" y="2184151"/>
            <a:chExt cx="386217" cy="113214"/>
          </a:xfrm>
        </p:grpSpPr>
        <p:sp>
          <p:nvSpPr>
            <p:cNvPr id="383" name="Google Shape;383;p43"/>
            <p:cNvSpPr/>
            <p:nvPr/>
          </p:nvSpPr>
          <p:spPr>
            <a:xfrm>
              <a:off x="420616" y="2184151"/>
              <a:ext cx="111000" cy="110400"/>
            </a:xfrm>
            <a:prstGeom prst="ellipse">
              <a:avLst/>
            </a:prstGeom>
            <a:solidFill>
              <a:srgbClr val="5959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43"/>
            <p:cNvSpPr/>
            <p:nvPr/>
          </p:nvSpPr>
          <p:spPr>
            <a:xfrm>
              <a:off x="558353" y="2186965"/>
              <a:ext cx="111000" cy="110400"/>
            </a:xfrm>
            <a:prstGeom prst="ellipse">
              <a:avLst/>
            </a:prstGeom>
            <a:solidFill>
              <a:srgbClr val="000000"/>
            </a:solidFill>
            <a:ln w="9525" cap="flat" cmpd="sng">
              <a:solidFill>
                <a:srgbClr val="6666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43"/>
            <p:cNvSpPr/>
            <p:nvPr/>
          </p:nvSpPr>
          <p:spPr>
            <a:xfrm>
              <a:off x="695833" y="2184151"/>
              <a:ext cx="111000" cy="110400"/>
            </a:xfrm>
            <a:prstGeom prst="ellipse">
              <a:avLst/>
            </a:prstGeom>
            <a:solidFill>
              <a:srgbClr val="0737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86" name="Google Shape;386;p43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9775" y="3089625"/>
            <a:ext cx="1391100" cy="1391100"/>
          </a:xfrm>
          <a:prstGeom prst="ellipse">
            <a:avLst/>
          </a:prstGeom>
          <a:noFill/>
          <a:ln w="9525" cap="flat" cmpd="sng">
            <a:solidFill>
              <a:srgbClr val="FAE2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87" name="Google Shape;387;p43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297" r="34593" b="17304"/>
          <a:stretch/>
        </p:blipFill>
        <p:spPr>
          <a:xfrm>
            <a:off x="1980227" y="3089889"/>
            <a:ext cx="1407300" cy="1407000"/>
          </a:xfrm>
          <a:prstGeom prst="ellipse">
            <a:avLst/>
          </a:prstGeom>
          <a:noFill/>
          <a:ln w="9525" cap="flat" cmpd="sng">
            <a:solidFill>
              <a:srgbClr val="FAE2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88" name="Google Shape;388;p43"/>
          <p:cNvSpPr/>
          <p:nvPr/>
        </p:nvSpPr>
        <p:spPr>
          <a:xfrm>
            <a:off x="1183089" y="260294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5 773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89" name="Google Shape;389;p43"/>
          <p:cNvSpPr/>
          <p:nvPr/>
        </p:nvSpPr>
        <p:spPr>
          <a:xfrm>
            <a:off x="421800" y="260094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970113</a:t>
            </a:r>
            <a:endParaRPr sz="800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90" name="Google Shape;390;p43"/>
          <p:cNvSpPr txBox="1"/>
          <p:nvPr/>
        </p:nvSpPr>
        <p:spPr>
          <a:xfrm>
            <a:off x="322350" y="1174250"/>
            <a:ext cx="23445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Рюкзак с RFID защитой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SPARK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Объём 19 л.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Основная ткань: 100% полиэстер, </a:t>
            </a:r>
            <a:b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подкладка: 100% полиэстер.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91" name="Google Shape;391;p43"/>
          <p:cNvSpPr txBox="1"/>
          <p:nvPr/>
        </p:nvSpPr>
        <p:spPr>
          <a:xfrm>
            <a:off x="2145125" y="2110575"/>
            <a:ext cx="2151600" cy="5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Сочетание основного прочного водоотталкивающего материала </a:t>
            </a:r>
            <a:br>
              <a:rPr lang="ru" sz="8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ru" sz="8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и яркой контрастной подкладки</a:t>
            </a:r>
            <a:endParaRPr sz="8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392" name="Google Shape;392;p43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346" t="16701" r="8354"/>
          <a:stretch/>
        </p:blipFill>
        <p:spPr>
          <a:xfrm>
            <a:off x="2221600" y="518450"/>
            <a:ext cx="1543200" cy="1543200"/>
          </a:xfrm>
          <a:prstGeom prst="ellipse">
            <a:avLst/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93" name="Google Shape;393;p43"/>
          <p:cNvSpPr/>
          <p:nvPr/>
        </p:nvSpPr>
        <p:spPr>
          <a:xfrm rot="-1799793">
            <a:off x="2849856" y="429114"/>
            <a:ext cx="2228033" cy="1908950"/>
          </a:xfrm>
          <a:prstGeom prst="arc">
            <a:avLst>
              <a:gd name="adj1" fmla="val 16200000"/>
              <a:gd name="adj2" fmla="val 0"/>
            </a:avLst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4" name="Google Shape;394;p43"/>
          <p:cNvSpPr txBox="1"/>
          <p:nvPr/>
        </p:nvSpPr>
        <p:spPr>
          <a:xfrm>
            <a:off x="8026350" y="1313525"/>
            <a:ext cx="7758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USB вход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95" name="Google Shape;395;p43"/>
          <p:cNvSpPr/>
          <p:nvPr/>
        </p:nvSpPr>
        <p:spPr>
          <a:xfrm rot="5400000">
            <a:off x="7420588" y="1011644"/>
            <a:ext cx="995700" cy="1104300"/>
          </a:xfrm>
          <a:prstGeom prst="arc">
            <a:avLst>
              <a:gd name="adj1" fmla="val 16200000"/>
              <a:gd name="adj2" fmla="val 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96" name="Google Shape;396;p43" title="bf_white.png"/>
          <p:cNvPicPr preferRelativeResize="0"/>
          <p:nvPr/>
        </p:nvPicPr>
        <p:blipFill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69690" y="398865"/>
            <a:ext cx="845699" cy="1658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p26" title="4.png"/>
          <p:cNvPicPr preferRelativeResize="0"/>
          <p:nvPr/>
        </p:nvPicPr>
        <p:blipFill rotWithShape="1">
          <a:blip r:embed="rId3">
            <a:alphaModFix/>
          </a:blip>
          <a:srcRect l="4086" r="-9"/>
          <a:stretch/>
        </p:blipFill>
        <p:spPr>
          <a:xfrm>
            <a:off x="-28575" y="-40400"/>
            <a:ext cx="9404549" cy="5194199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26"/>
          <p:cNvSpPr txBox="1"/>
          <p:nvPr/>
        </p:nvSpPr>
        <p:spPr>
          <a:xfrm>
            <a:off x="4005575" y="815825"/>
            <a:ext cx="57978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 b="1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8" name="Google Shape;108;p26"/>
          <p:cNvSpPr/>
          <p:nvPr/>
        </p:nvSpPr>
        <p:spPr>
          <a:xfrm>
            <a:off x="404875" y="470850"/>
            <a:ext cx="7741800" cy="430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КАЖДЫЙ РЮКЗАК — ЭТО ИСТОРИЯ УНИКАЛЬНОСТИ</a:t>
            </a:r>
            <a:endParaRPr sz="2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БРЕНДА:</a:t>
            </a:r>
            <a:r>
              <a:rPr lang="ru" sz="2000" b="1">
                <a:solidFill>
                  <a:srgbClr val="FFE500"/>
                </a:solidFill>
                <a:latin typeface="Montserrat"/>
                <a:ea typeface="Montserrat"/>
                <a:cs typeface="Montserrat"/>
                <a:sym typeface="Montserrat"/>
              </a:rPr>
              <a:t> ОТ ДЕТАЛЕЙ ДО СТИЛЯ</a:t>
            </a:r>
            <a:endParaRPr sz="2000" b="1">
              <a:solidFill>
                <a:srgbClr val="FFE5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2000" b="1">
              <a:solidFill>
                <a:srgbClr val="FFE5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Рюкзак — не просто аксессуар, а важный элемент символизирующий связь </a:t>
            </a:r>
            <a:b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с брендом, проявляя его посылы и философию. Обладая способностью хранить </a:t>
            </a:r>
            <a:b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в себе всё важное, он является отражением бренда с которым он ассоциируется.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Рюкзак поможет подчеркнуть индивидуальность, став отличным дополнением </a:t>
            </a:r>
            <a:b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и частью стиля жизни.  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FFE500"/>
                </a:solidFill>
                <a:latin typeface="Montserrat"/>
                <a:ea typeface="Montserrat"/>
                <a:cs typeface="Montserrat"/>
                <a:sym typeface="Montserrat"/>
              </a:rPr>
              <a:t>Рюкзак напоминает, что фокусироваться на главном — </a:t>
            </a:r>
            <a:br>
              <a:rPr lang="ru" sz="1000" b="1">
                <a:solidFill>
                  <a:srgbClr val="FFE50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 b="1">
                <a:solidFill>
                  <a:srgbClr val="FFE500"/>
                </a:solidFill>
                <a:latin typeface="Montserrat"/>
                <a:ea typeface="Montserrat"/>
                <a:cs typeface="Montserrat"/>
                <a:sym typeface="Montserrat"/>
              </a:rPr>
              <a:t>ключ к достижению целей.</a:t>
            </a:r>
            <a:endParaRPr sz="1000" b="1">
              <a:solidFill>
                <a:srgbClr val="FFE5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b="1">
              <a:solidFill>
                <a:srgbClr val="FFE5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9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Выбор рюкзака =</a:t>
            </a:r>
            <a:r>
              <a:rPr lang="ru" sz="1900" b="1">
                <a:solidFill>
                  <a:srgbClr val="EAD1DC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ru" sz="19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выбор комфорта, </a:t>
            </a:r>
            <a:br>
              <a:rPr lang="ru" sz="19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9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стиля и</a:t>
            </a:r>
            <a:r>
              <a:rPr lang="ru" sz="1900" b="1">
                <a:solidFill>
                  <a:srgbClr val="FFE500"/>
                </a:solidFill>
                <a:latin typeface="Montserrat"/>
                <a:ea typeface="Montserrat"/>
                <a:cs typeface="Montserrat"/>
                <a:sym typeface="Montserrat"/>
              </a:rPr>
              <a:t> новых решений</a:t>
            </a:r>
            <a:endParaRPr sz="1900" b="1">
              <a:solidFill>
                <a:srgbClr val="FFE5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900" b="1">
              <a:solidFill>
                <a:srgbClr val="EAD1DC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FFE5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2000" b="1">
              <a:solidFill>
                <a:srgbClr val="FFE5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1" name="Google Shape;401;p44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3768"/>
          <a:stretch/>
        </p:blipFill>
        <p:spPr>
          <a:xfrm>
            <a:off x="-1" y="0"/>
            <a:ext cx="4497051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02" name="Google Shape;402;p44" descr="Google Shape;1846;p72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1438" b="33896"/>
          <a:stretch/>
        </p:blipFill>
        <p:spPr>
          <a:xfrm>
            <a:off x="5779025" y="495312"/>
            <a:ext cx="2038500" cy="529975"/>
          </a:xfrm>
          <a:prstGeom prst="rect">
            <a:avLst/>
          </a:prstGeom>
          <a:noFill/>
          <a:ln>
            <a:noFill/>
          </a:ln>
        </p:spPr>
      </p:pic>
      <p:sp>
        <p:nvSpPr>
          <p:cNvPr id="403" name="Google Shape;403;p44"/>
          <p:cNvSpPr txBox="1"/>
          <p:nvPr/>
        </p:nvSpPr>
        <p:spPr>
          <a:xfrm>
            <a:off x="4878050" y="1295400"/>
            <a:ext cx="3840300" cy="29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HapFull — новая торговая марка облегчённых урбан рюкзаков! Подходят для повседневного использования, мероприятий, путешествий, занятий спортом. </a:t>
            </a: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Модельный ряд имеет улучшенную эргономику и проработан </a:t>
            </a:r>
            <a:br>
              <a:rPr lang="ru" sz="80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до мельчайших деталей, от сдержанных и лаконичных моделей </a:t>
            </a:r>
            <a:br>
              <a:rPr lang="ru" sz="80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до ярких стильных акцентных и спортивных, отражающих динамику.</a:t>
            </a: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Лучшее предложение на рынке в соотношении «цена-качество». Идеальная основа для любой мерч-коллекции — каждая модель продумана с точки зрения возможностей брендирования. </a:t>
            </a: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отталкивает воду</a:t>
            </a: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светоотражающие элементы</a:t>
            </a: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вентилируемые эргономичные изогнутые лямки</a:t>
            </a: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карман для ноутбука</a:t>
            </a:r>
            <a:endParaRPr sz="8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04" name="Google Shape;404;p44" descr="Google Shape;1866;p73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85500" y="2858378"/>
            <a:ext cx="261952" cy="29851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5" name="Google Shape;405;p44" descr="Google Shape;1867;p73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78375" y="3292499"/>
            <a:ext cx="276213" cy="19745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06" name="Google Shape;406;p44"/>
          <p:cNvGrpSpPr/>
          <p:nvPr/>
        </p:nvGrpSpPr>
        <p:grpSpPr>
          <a:xfrm>
            <a:off x="4878055" y="3628568"/>
            <a:ext cx="276216" cy="284492"/>
            <a:chOff x="9353474" y="3542736"/>
            <a:chExt cx="488878" cy="503526"/>
          </a:xfrm>
        </p:grpSpPr>
        <p:pic>
          <p:nvPicPr>
            <p:cNvPr id="407" name="Google Shape;407;p44" descr="Google Shape;1863;p73"/>
            <p:cNvPicPr preferRelativeResize="0"/>
            <p:nvPr/>
          </p:nvPicPr>
          <p:blipFill rotWithShape="1">
            <a:blip r:embed="rId7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353474" y="3739487"/>
              <a:ext cx="306776" cy="3067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8" name="Google Shape;408;p44" descr="Google Shape;1868;p73"/>
            <p:cNvPicPr preferRelativeResize="0"/>
            <p:nvPr/>
          </p:nvPicPr>
          <p:blipFill rotWithShape="1">
            <a:blip r:embed="rId8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488436" y="3542736"/>
              <a:ext cx="353916" cy="19795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09" name="Google Shape;409;p44" descr="Google Shape;1877;p73"/>
          <p:cNvPicPr preferRelativeResize="0"/>
          <p:nvPr/>
        </p:nvPicPr>
        <p:blipFill rotWithShape="1"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89056" y="4081420"/>
            <a:ext cx="254843" cy="1961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4" name="Google Shape;414;p45" descr="Google Shape;1890;p74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32335" y="2947644"/>
            <a:ext cx="1984932" cy="1984932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01" y="0"/>
                </a:moveTo>
                <a:cubicBezTo>
                  <a:pt x="4837" y="0"/>
                  <a:pt x="0" y="4837"/>
                  <a:pt x="0" y="10801"/>
                </a:cubicBezTo>
                <a:cubicBezTo>
                  <a:pt x="0" y="16766"/>
                  <a:pt x="4837" y="21600"/>
                  <a:pt x="10801" y="21600"/>
                </a:cubicBezTo>
                <a:cubicBezTo>
                  <a:pt x="16766" y="21600"/>
                  <a:pt x="21600" y="16766"/>
                  <a:pt x="21600" y="10801"/>
                </a:cubicBezTo>
                <a:cubicBezTo>
                  <a:pt x="21600" y="4837"/>
                  <a:pt x="16766" y="0"/>
                  <a:pt x="10801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415" name="Google Shape;415;p45" descr="Google Shape;1891;p74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38327" y="537049"/>
            <a:ext cx="2294514" cy="2294514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416" name="Google Shape;416;p45" descr="Google Shape;1892;p74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0"/>
          <a:stretch/>
        </p:blipFill>
        <p:spPr>
          <a:xfrm>
            <a:off x="5349825" y="1697194"/>
            <a:ext cx="1056780" cy="1056672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02" y="0"/>
                </a:moveTo>
                <a:cubicBezTo>
                  <a:pt x="4837" y="0"/>
                  <a:pt x="0" y="4834"/>
                  <a:pt x="0" y="10798"/>
                </a:cubicBezTo>
                <a:cubicBezTo>
                  <a:pt x="0" y="16762"/>
                  <a:pt x="4837" y="21600"/>
                  <a:pt x="10802" y="21600"/>
                </a:cubicBezTo>
                <a:cubicBezTo>
                  <a:pt x="16767" y="21600"/>
                  <a:pt x="21600" y="16762"/>
                  <a:pt x="21600" y="10798"/>
                </a:cubicBezTo>
                <a:cubicBezTo>
                  <a:pt x="21600" y="4834"/>
                  <a:pt x="16767" y="0"/>
                  <a:pt x="10802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417" name="Google Shape;417;p45" descr="Google Shape;1894;p74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116" t="36246" r="14715" b="4585"/>
          <a:stretch/>
        </p:blipFill>
        <p:spPr>
          <a:xfrm>
            <a:off x="4853439" y="374121"/>
            <a:ext cx="1129302" cy="1129302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798" y="0"/>
                </a:moveTo>
                <a:cubicBezTo>
                  <a:pt x="4834" y="0"/>
                  <a:pt x="0" y="4834"/>
                  <a:pt x="0" y="10798"/>
                </a:cubicBezTo>
                <a:cubicBezTo>
                  <a:pt x="0" y="16762"/>
                  <a:pt x="4834" y="21600"/>
                  <a:pt x="10798" y="21600"/>
                </a:cubicBezTo>
                <a:cubicBezTo>
                  <a:pt x="16762" y="21600"/>
                  <a:pt x="21600" y="16762"/>
                  <a:pt x="21600" y="10798"/>
                </a:cubicBezTo>
                <a:cubicBezTo>
                  <a:pt x="21600" y="4834"/>
                  <a:pt x="16762" y="0"/>
                  <a:pt x="10798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418" name="Google Shape;418;p45" descr="Google Shape;1889;p74"/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0"/>
          <a:stretch/>
        </p:blipFill>
        <p:spPr>
          <a:xfrm>
            <a:off x="7265540" y="2969622"/>
            <a:ext cx="1467288" cy="146469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02" y="0"/>
                </a:moveTo>
                <a:cubicBezTo>
                  <a:pt x="4837" y="0"/>
                  <a:pt x="0" y="4834"/>
                  <a:pt x="0" y="10798"/>
                </a:cubicBezTo>
                <a:cubicBezTo>
                  <a:pt x="0" y="16763"/>
                  <a:pt x="4837" y="21600"/>
                  <a:pt x="10802" y="21600"/>
                </a:cubicBezTo>
                <a:cubicBezTo>
                  <a:pt x="16767" y="21600"/>
                  <a:pt x="21600" y="16763"/>
                  <a:pt x="21600" y="10798"/>
                </a:cubicBezTo>
                <a:cubicBezTo>
                  <a:pt x="21600" y="4834"/>
                  <a:pt x="16767" y="0"/>
                  <a:pt x="10802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419" name="Google Shape;419;p45"/>
          <p:cNvSpPr txBox="1"/>
          <p:nvPr/>
        </p:nvSpPr>
        <p:spPr>
          <a:xfrm>
            <a:off x="381000" y="381000"/>
            <a:ext cx="4822800" cy="378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ru" sz="2000" b="1">
                <a:latin typeface="Montserrat"/>
                <a:ea typeface="Montserrat"/>
                <a:cs typeface="Montserrat"/>
                <a:sym typeface="Montserrat"/>
              </a:rPr>
              <a:t>НАДЁЖНЫЙ ПОМОЩНИК </a:t>
            </a:r>
            <a:br>
              <a:rPr lang="ru" sz="2000" b="1"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2000" b="1">
                <a:latin typeface="Montserrat"/>
                <a:ea typeface="Montserrat"/>
                <a:cs typeface="Montserrat"/>
                <a:sym typeface="Montserrat"/>
              </a:rPr>
              <a:t>НА КАЖДЫЙ ДЕНЬ</a:t>
            </a:r>
            <a:endParaRPr sz="2000" b="1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Roboto"/>
              <a:buNone/>
            </a:pP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Roboto"/>
              <a:buNone/>
            </a:pP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ru" sz="1000">
                <a:latin typeface="Montserrat SemiBold"/>
                <a:ea typeface="Montserrat SemiBold"/>
                <a:cs typeface="Montserrat SemiBold"/>
                <a:sym typeface="Montserrat SemiBold"/>
              </a:rPr>
              <a:t>ОБЛЕГЧЁННЫЙ ЭРГОНОМИЧНЫЙ ДИЗАЙН</a:t>
            </a:r>
            <a:endParaRPr sz="100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Улучшенная версия популярного форм-фактора, облегчённая формоустойчивая </a:t>
            </a:r>
            <a:br>
              <a:rPr lang="ru" sz="80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спинка, сбалансированность в деталях. </a:t>
            </a: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Эргономичные изогнутые лямки обеспечивают дополнительный комфорт </a:t>
            </a:r>
            <a:br>
              <a:rPr lang="ru" sz="80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при длительном ношении. Благодаря более плотному прилеганию к плечу </a:t>
            </a:r>
            <a:br>
              <a:rPr lang="ru" sz="80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происходит равномерное распределение веса, снижается нагрузка на спину.</a:t>
            </a: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ru" sz="1000">
                <a:latin typeface="Montserrat SemiBold"/>
                <a:ea typeface="Montserrat SemiBold"/>
                <a:cs typeface="Montserrat SemiBold"/>
                <a:sym typeface="Montserrat SemiBold"/>
              </a:rPr>
              <a:t>ЛЁГКИЕ, НО ПРОЧНЫЕ </a:t>
            </a:r>
            <a:endParaRPr sz="100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endParaRPr sz="8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Из водоотталкивающей износостойкой ткани, с качественной фурнитурой, </a:t>
            </a: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и отделением для ноутбука, со светоотражающими элементами и с креплением </a:t>
            </a:r>
            <a:br>
              <a:rPr lang="ru" sz="80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на ручку чемодана.</a:t>
            </a: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Все швы ровные и эстетичные, обработаны защитной тканевой тесьмой. </a:t>
            </a:r>
            <a:br>
              <a:rPr lang="ru" sz="80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Вентилируемые детали обеспечивают комфортную вентиляцию спины </a:t>
            </a:r>
            <a:br>
              <a:rPr lang="ru" sz="80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в течение длительного времени.</a:t>
            </a: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Идеи использования: для детей и подростков, для раздачи на выставках</a:t>
            </a: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и конференциях, для ивент-индустрии, для спортивных мероприятий, </a:t>
            </a: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ru" sz="800">
                <a:latin typeface="Montserrat"/>
                <a:ea typeface="Montserrat"/>
                <a:cs typeface="Montserrat"/>
                <a:sym typeface="Montserrat"/>
              </a:rPr>
              <a:t>для велком-пака, для промо-акций, в составе функционального подарка.</a:t>
            </a:r>
            <a:endParaRPr sz="8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20" name="Google Shape;420;p45"/>
          <p:cNvPicPr preferRelativeResize="0"/>
          <p:nvPr/>
        </p:nvPicPr>
        <p:blipFill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1129" y="377149"/>
            <a:ext cx="418975" cy="197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5" name="Google Shape;425;p46" title="mix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26" name="Google Shape;426;p46"/>
          <p:cNvSpPr txBox="1"/>
          <p:nvPr/>
        </p:nvSpPr>
        <p:spPr>
          <a:xfrm>
            <a:off x="348675" y="3994235"/>
            <a:ext cx="3753300" cy="923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rgbClr val="FFE5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Сумка для компьютера из матовой мягкой ткани</a:t>
            </a:r>
            <a:endParaRPr lang="en-US" sz="800" dirty="0">
              <a:solidFill>
                <a:srgbClr val="FFE5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rgbClr val="FFE5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Стенки с уплотнителем защитят содержимое от повреждения</a:t>
            </a:r>
            <a:endParaRPr lang="en-US" sz="800" dirty="0">
              <a:solidFill>
                <a:srgbClr val="FFE5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rgbClr val="FFE5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Подходит для офиса и повседневной жизни</a:t>
            </a:r>
            <a:endParaRPr sz="800" dirty="0">
              <a:solidFill>
                <a:srgbClr val="FFE5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27" name="Google Shape;427;p46"/>
          <p:cNvSpPr/>
          <p:nvPr/>
        </p:nvSpPr>
        <p:spPr>
          <a:xfrm>
            <a:off x="419625" y="240275"/>
            <a:ext cx="5260500" cy="13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700" b="1">
                <a:solidFill>
                  <a:srgbClr val="FFE500"/>
                </a:solidFill>
                <a:latin typeface="Montserrat"/>
                <a:ea typeface="Montserrat"/>
                <a:cs typeface="Montserrat"/>
                <a:sym typeface="Montserrat"/>
              </a:rPr>
              <a:t>БЫТЬ НА СВЯЗИ С МИРОМ,</a:t>
            </a:r>
            <a:br>
              <a:rPr lang="ru" sz="2700" b="1">
                <a:solidFill>
                  <a:srgbClr val="FFE50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2700" b="1">
                <a:solidFill>
                  <a:srgbClr val="FFE500"/>
                </a:solidFill>
                <a:latin typeface="Montserrat"/>
                <a:ea typeface="Montserrat"/>
                <a:cs typeface="Montserrat"/>
                <a:sym typeface="Montserrat"/>
              </a:rPr>
              <a:t>ВСЕГДА И ВЕЗДЕ</a:t>
            </a:r>
            <a:endParaRPr sz="2700" b="1">
              <a:solidFill>
                <a:srgbClr val="FFE5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7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Активность, коммуникация, мобильность — ваш оптимальный режим 24/7.</a:t>
            </a:r>
            <a:endParaRPr sz="7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7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Вместе с сумкой для ноутбука Mix это стало возможно.</a:t>
            </a:r>
            <a:endParaRPr sz="7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28" name="Google Shape;428;p46"/>
          <p:cNvSpPr txBox="1"/>
          <p:nvPr/>
        </p:nvSpPr>
        <p:spPr>
          <a:xfrm>
            <a:off x="322350" y="1892025"/>
            <a:ext cx="23445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Конференц сумка</a:t>
            </a:r>
            <a:endParaRPr sz="9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7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MIX</a:t>
            </a:r>
            <a:endParaRPr sz="9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Объём </a:t>
            </a:r>
            <a:r>
              <a:rPr lang="en-US" sz="6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2</a:t>
            </a:r>
            <a:r>
              <a:rPr lang="ru" sz="6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л.</a:t>
            </a:r>
            <a:endParaRPr sz="6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нейлон.</a:t>
            </a:r>
            <a:endParaRPr sz="6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29" name="Google Shape;429;p46"/>
          <p:cNvSpPr/>
          <p:nvPr/>
        </p:nvSpPr>
        <p:spPr>
          <a:xfrm>
            <a:off x="1183089" y="298662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1 449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30" name="Google Shape;430;p46"/>
          <p:cNvSpPr/>
          <p:nvPr/>
        </p:nvSpPr>
        <p:spPr>
          <a:xfrm>
            <a:off x="421800" y="298462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9297</a:t>
            </a:r>
            <a:endParaRPr sz="800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31" name="Google Shape;431;p46"/>
          <p:cNvSpPr/>
          <p:nvPr/>
        </p:nvSpPr>
        <p:spPr>
          <a:xfrm>
            <a:off x="1944400" y="2984625"/>
            <a:ext cx="688200" cy="2166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В ПУТИ</a:t>
            </a:r>
            <a:endParaRPr sz="6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27.05.2025</a:t>
            </a:r>
            <a:endParaRPr/>
          </a:p>
        </p:txBody>
      </p:sp>
      <p:pic>
        <p:nvPicPr>
          <p:cNvPr id="432" name="Google Shape;432;p46"/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1129" y="377149"/>
            <a:ext cx="418975" cy="197750"/>
          </a:xfrm>
          <a:prstGeom prst="rect">
            <a:avLst/>
          </a:prstGeom>
          <a:noFill/>
          <a:ln>
            <a:noFill/>
          </a:ln>
        </p:spPr>
      </p:pic>
      <p:sp>
        <p:nvSpPr>
          <p:cNvPr id="433" name="Google Shape;433;p46"/>
          <p:cNvSpPr txBox="1"/>
          <p:nvPr/>
        </p:nvSpPr>
        <p:spPr>
          <a:xfrm>
            <a:off x="3896925" y="3340450"/>
            <a:ext cx="1783200" cy="4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rgbClr val="FFE5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Съёмный регулируемый плечевой ремень</a:t>
            </a:r>
            <a:endParaRPr sz="800">
              <a:solidFill>
                <a:srgbClr val="FFE5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34" name="Google Shape;434;p46"/>
          <p:cNvSpPr/>
          <p:nvPr/>
        </p:nvSpPr>
        <p:spPr>
          <a:xfrm rot="-1799793">
            <a:off x="4400281" y="1658989"/>
            <a:ext cx="2228033" cy="1908950"/>
          </a:xfrm>
          <a:prstGeom prst="arc">
            <a:avLst>
              <a:gd name="adj1" fmla="val 16200000"/>
              <a:gd name="adj2" fmla="val 0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35" name="Google Shape;435;p46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72025" y="1748325"/>
            <a:ext cx="1543200" cy="1543200"/>
          </a:xfrm>
          <a:prstGeom prst="ellipse">
            <a:avLst/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" name="Google Shape;440;p47" title="11.png"/>
          <p:cNvPicPr preferRelativeResize="0"/>
          <p:nvPr/>
        </p:nvPicPr>
        <p:blipFill rotWithShape="1">
          <a:blip r:embed="rId3">
            <a:alphaModFix/>
          </a:blip>
          <a:srcRect l="9144" t="17054" r="3519" b="5844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441" name="Google Shape;441;p47"/>
          <p:cNvSpPr/>
          <p:nvPr/>
        </p:nvSpPr>
        <p:spPr>
          <a:xfrm>
            <a:off x="394090" y="252840"/>
            <a:ext cx="7354500" cy="6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700" b="1">
                <a:solidFill>
                  <a:srgbClr val="FFE500"/>
                </a:solidFill>
                <a:latin typeface="Montserrat"/>
                <a:ea typeface="Montserrat"/>
                <a:cs typeface="Montserrat"/>
                <a:sym typeface="Montserrat"/>
              </a:rPr>
              <a:t>ВОДОСТОЙКИЕ РЮКЗАКИ </a:t>
            </a:r>
            <a:br>
              <a:rPr lang="ru" sz="2700" b="1">
                <a:solidFill>
                  <a:srgbClr val="FFE50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2700" b="1">
                <a:solidFill>
                  <a:srgbClr val="FFE500"/>
                </a:solidFill>
                <a:latin typeface="Montserrat"/>
                <a:ea typeface="Montserrat"/>
                <a:cs typeface="Montserrat"/>
                <a:sym typeface="Montserrat"/>
              </a:rPr>
              <a:t>С ЭФФЕКТОМ SOFT TOUCH</a:t>
            </a:r>
            <a:endParaRPr sz="2700" b="1">
              <a:solidFill>
                <a:srgbClr val="FFE5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442" name="Google Shape;442;p47"/>
          <p:cNvGrpSpPr/>
          <p:nvPr/>
        </p:nvGrpSpPr>
        <p:grpSpPr>
          <a:xfrm>
            <a:off x="391427" y="3882463"/>
            <a:ext cx="260208" cy="261509"/>
            <a:chOff x="299507" y="1108855"/>
            <a:chExt cx="240000" cy="241200"/>
          </a:xfrm>
        </p:grpSpPr>
        <p:pic>
          <p:nvPicPr>
            <p:cNvPr id="443" name="Google Shape;443;p47"/>
            <p:cNvPicPr preferRelativeResize="0"/>
            <p:nvPr/>
          </p:nvPicPr>
          <p:blipFill>
            <a:blip r:embed="rId4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44" name="Google Shape;444;p47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7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pic>
        <p:nvPicPr>
          <p:cNvPr id="445" name="Google Shape;445;p47"/>
          <p:cNvPicPr preferRelativeResize="0"/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1129" y="377149"/>
            <a:ext cx="418975" cy="197750"/>
          </a:xfrm>
          <a:prstGeom prst="rect">
            <a:avLst/>
          </a:prstGeom>
          <a:noFill/>
          <a:ln>
            <a:noFill/>
          </a:ln>
        </p:spPr>
      </p:pic>
      <p:sp>
        <p:nvSpPr>
          <p:cNvPr id="446" name="Google Shape;446;p47"/>
          <p:cNvSpPr txBox="1"/>
          <p:nvPr/>
        </p:nvSpPr>
        <p:spPr>
          <a:xfrm>
            <a:off x="322350" y="1178125"/>
            <a:ext cx="23445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Рюкзак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GO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Объём 19 л.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90% полиуретан, 10% полиэстер.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47" name="Google Shape;447;p47"/>
          <p:cNvSpPr/>
          <p:nvPr/>
        </p:nvSpPr>
        <p:spPr>
          <a:xfrm>
            <a:off x="1183089" y="242512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1 939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48" name="Google Shape;448;p47"/>
          <p:cNvSpPr txBox="1"/>
          <p:nvPr/>
        </p:nvSpPr>
        <p:spPr>
          <a:xfrm>
            <a:off x="354950" y="2948275"/>
            <a:ext cx="23445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Рюкзак трансформер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SHOP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Объём 15 л.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полиуретан.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49" name="Google Shape;449;p47"/>
          <p:cNvSpPr/>
          <p:nvPr/>
        </p:nvSpPr>
        <p:spPr>
          <a:xfrm>
            <a:off x="1215689" y="417890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2 150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50" name="Google Shape;450;p47"/>
          <p:cNvSpPr/>
          <p:nvPr/>
        </p:nvSpPr>
        <p:spPr>
          <a:xfrm>
            <a:off x="454400" y="417690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199015</a:t>
            </a:r>
            <a:endParaRPr sz="800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451" name="Google Shape;451;p47"/>
          <p:cNvGrpSpPr/>
          <p:nvPr/>
        </p:nvGrpSpPr>
        <p:grpSpPr>
          <a:xfrm>
            <a:off x="391427" y="2109119"/>
            <a:ext cx="260208" cy="261509"/>
            <a:chOff x="299507" y="1108855"/>
            <a:chExt cx="240000" cy="241200"/>
          </a:xfrm>
        </p:grpSpPr>
        <p:pic>
          <p:nvPicPr>
            <p:cNvPr id="452" name="Google Shape;452;p47"/>
            <p:cNvPicPr preferRelativeResize="0"/>
            <p:nvPr/>
          </p:nvPicPr>
          <p:blipFill>
            <a:blip r:embed="rId4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53" name="Google Shape;453;p47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6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454" name="Google Shape;454;p47"/>
          <p:cNvSpPr/>
          <p:nvPr/>
        </p:nvSpPr>
        <p:spPr>
          <a:xfrm>
            <a:off x="421800" y="242312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16805</a:t>
            </a:r>
            <a:endParaRPr sz="800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455" name="Google Shape;455;p47"/>
          <p:cNvGrpSpPr/>
          <p:nvPr/>
        </p:nvGrpSpPr>
        <p:grpSpPr>
          <a:xfrm>
            <a:off x="6414177" y="3882463"/>
            <a:ext cx="260208" cy="261509"/>
            <a:chOff x="299507" y="1108855"/>
            <a:chExt cx="240000" cy="241200"/>
          </a:xfrm>
        </p:grpSpPr>
        <p:pic>
          <p:nvPicPr>
            <p:cNvPr id="456" name="Google Shape;456;p47"/>
            <p:cNvPicPr preferRelativeResize="0"/>
            <p:nvPr/>
          </p:nvPicPr>
          <p:blipFill>
            <a:blip r:embed="rId4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57" name="Google Shape;457;p47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6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458" name="Google Shape;458;p47"/>
          <p:cNvSpPr txBox="1"/>
          <p:nvPr/>
        </p:nvSpPr>
        <p:spPr>
          <a:xfrm>
            <a:off x="6377700" y="2948275"/>
            <a:ext cx="23445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Рюкзак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SIMPLE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Объём 18 л.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90% полиуретан, 10% полиэстер.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59" name="Google Shape;459;p47"/>
          <p:cNvSpPr/>
          <p:nvPr/>
        </p:nvSpPr>
        <p:spPr>
          <a:xfrm>
            <a:off x="7238439" y="417890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1 619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60" name="Google Shape;460;p47"/>
          <p:cNvSpPr/>
          <p:nvPr/>
        </p:nvSpPr>
        <p:spPr>
          <a:xfrm>
            <a:off x="6477150" y="417690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199014</a:t>
            </a:r>
            <a:endParaRPr sz="800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5" name="Google Shape;465;p48" title="22.png"/>
          <p:cNvPicPr preferRelativeResize="0"/>
          <p:nvPr/>
        </p:nvPicPr>
        <p:blipFill rotWithShape="1">
          <a:blip r:embed="rId3">
            <a:alphaModFix/>
          </a:blip>
          <a:srcRect l="7689" t="13472"/>
          <a:stretch/>
        </p:blipFill>
        <p:spPr>
          <a:xfrm>
            <a:off x="0" y="0"/>
            <a:ext cx="9144003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6" name="Google Shape;466;p48"/>
          <p:cNvPicPr preferRelativeResize="0"/>
          <p:nvPr/>
        </p:nvPicPr>
        <p:blipFill rotWithShape="1">
          <a:blip r:embed="rId4">
            <a:alphaModFix/>
          </a:blip>
          <a:srcRect t="11447" b="9054"/>
          <a:stretch/>
        </p:blipFill>
        <p:spPr>
          <a:xfrm>
            <a:off x="12213898" y="1020325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67" name="Google Shape;467;p48"/>
          <p:cNvPicPr preferRelativeResize="0"/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0790" y="374125"/>
            <a:ext cx="437860" cy="206675"/>
          </a:xfrm>
          <a:prstGeom prst="rect">
            <a:avLst/>
          </a:prstGeom>
          <a:noFill/>
          <a:ln>
            <a:noFill/>
          </a:ln>
        </p:spPr>
      </p:pic>
      <p:sp>
        <p:nvSpPr>
          <p:cNvPr id="468" name="Google Shape;468;p48"/>
          <p:cNvSpPr txBox="1"/>
          <p:nvPr/>
        </p:nvSpPr>
        <p:spPr>
          <a:xfrm>
            <a:off x="6710080" y="1248905"/>
            <a:ext cx="24783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Подушка дорожная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SOFT</a:t>
            </a:r>
            <a:endParaRPr sz="27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69" name="Google Shape;469;p48"/>
          <p:cNvSpPr/>
          <p:nvPr/>
        </p:nvSpPr>
        <p:spPr>
          <a:xfrm>
            <a:off x="7321737" y="1942663"/>
            <a:ext cx="5484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0" name="Google Shape;470;p48"/>
          <p:cNvSpPr txBox="1"/>
          <p:nvPr/>
        </p:nvSpPr>
        <p:spPr>
          <a:xfrm>
            <a:off x="7304796" y="1897036"/>
            <a:ext cx="583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1 069 ₽</a:t>
            </a:r>
            <a:endParaRPr sz="8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71" name="Google Shape;471;p48"/>
          <p:cNvSpPr/>
          <p:nvPr/>
        </p:nvSpPr>
        <p:spPr>
          <a:xfrm>
            <a:off x="6714544" y="1940667"/>
            <a:ext cx="5484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2" name="Google Shape;472;p48"/>
          <p:cNvSpPr txBox="1"/>
          <p:nvPr/>
        </p:nvSpPr>
        <p:spPr>
          <a:xfrm>
            <a:off x="6714545" y="1897035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62000</a:t>
            </a:r>
            <a:endParaRPr sz="8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73" name="Google Shape;473;p48"/>
          <p:cNvSpPr txBox="1"/>
          <p:nvPr/>
        </p:nvSpPr>
        <p:spPr>
          <a:xfrm>
            <a:off x="6705605" y="2468090"/>
            <a:ext cx="24783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Термокружка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ФОРМУЛА</a:t>
            </a:r>
            <a:endParaRPr sz="27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74" name="Google Shape;474;p48"/>
          <p:cNvSpPr/>
          <p:nvPr/>
        </p:nvSpPr>
        <p:spPr>
          <a:xfrm>
            <a:off x="7317262" y="3161848"/>
            <a:ext cx="5484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5" name="Google Shape;475;p48"/>
          <p:cNvSpPr txBox="1"/>
          <p:nvPr/>
        </p:nvSpPr>
        <p:spPr>
          <a:xfrm>
            <a:off x="7300321" y="3116222"/>
            <a:ext cx="583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1 913 ₽</a:t>
            </a:r>
            <a:endParaRPr sz="8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76" name="Google Shape;476;p48"/>
          <p:cNvSpPr/>
          <p:nvPr/>
        </p:nvSpPr>
        <p:spPr>
          <a:xfrm>
            <a:off x="6710069" y="3159852"/>
            <a:ext cx="5484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7" name="Google Shape;477;p48"/>
          <p:cNvSpPr txBox="1"/>
          <p:nvPr/>
        </p:nvSpPr>
        <p:spPr>
          <a:xfrm>
            <a:off x="6710070" y="3116220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22100</a:t>
            </a:r>
            <a:endParaRPr sz="8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78" name="Google Shape;478;p48"/>
          <p:cNvSpPr txBox="1"/>
          <p:nvPr/>
        </p:nvSpPr>
        <p:spPr>
          <a:xfrm>
            <a:off x="6705605" y="3687290"/>
            <a:ext cx="24783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Универсальный аккумулятор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SAFE 10</a:t>
            </a:r>
            <a:endParaRPr sz="27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79" name="Google Shape;479;p48"/>
          <p:cNvSpPr/>
          <p:nvPr/>
        </p:nvSpPr>
        <p:spPr>
          <a:xfrm>
            <a:off x="7317262" y="4381048"/>
            <a:ext cx="5484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0" name="Google Shape;480;p48"/>
          <p:cNvSpPr txBox="1"/>
          <p:nvPr/>
        </p:nvSpPr>
        <p:spPr>
          <a:xfrm>
            <a:off x="7300321" y="4335422"/>
            <a:ext cx="583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1 717 ₽</a:t>
            </a:r>
            <a:endParaRPr sz="8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81" name="Google Shape;481;p48"/>
          <p:cNvSpPr/>
          <p:nvPr/>
        </p:nvSpPr>
        <p:spPr>
          <a:xfrm>
            <a:off x="6710069" y="4379052"/>
            <a:ext cx="5484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2" name="Google Shape;482;p48"/>
          <p:cNvSpPr txBox="1"/>
          <p:nvPr/>
        </p:nvSpPr>
        <p:spPr>
          <a:xfrm>
            <a:off x="6710070" y="4335420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37173</a:t>
            </a:r>
            <a:endParaRPr sz="8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83" name="Google Shape;483;p48"/>
          <p:cNvSpPr/>
          <p:nvPr/>
        </p:nvSpPr>
        <p:spPr>
          <a:xfrm>
            <a:off x="423375" y="252875"/>
            <a:ext cx="5180400" cy="15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ДЛЯ ЛЮБОГО СТИЛЯ</a:t>
            </a:r>
            <a:endParaRPr sz="27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Стильный и многофункциональный рюкзак удачно подчеркнёт вашу индивидуальность. </a:t>
            </a:r>
            <a:b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Яркие, дерзкие, бросающие вызов стереотипным представлениям о «рюкзаках». </a:t>
            </a:r>
            <a:b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Удачное добавление к любому образу от спортивного </a:t>
            </a:r>
            <a:b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до делового стиля, а водоотталкивающий материал </a:t>
            </a:r>
            <a:b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позволит в любую погоду сохранить вещи сухими </a:t>
            </a:r>
            <a:b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и быть на высоте вне зависимости от сезона!</a:t>
            </a:r>
            <a:endParaRPr sz="27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84" name="Google Shape;484;p48"/>
          <p:cNvSpPr txBox="1"/>
          <p:nvPr/>
        </p:nvSpPr>
        <p:spPr>
          <a:xfrm>
            <a:off x="346897" y="4380238"/>
            <a:ext cx="2434200" cy="4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Можно использовать как сумку </a:t>
            </a:r>
            <a:br>
              <a:rPr lang="ru" sz="8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ru" sz="8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через плечо, можно носить как рюкзак</a:t>
            </a:r>
            <a:endParaRPr sz="8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85" name="Google Shape;485;p48"/>
          <p:cNvSpPr/>
          <p:nvPr/>
        </p:nvSpPr>
        <p:spPr>
          <a:xfrm rot="-5400000">
            <a:off x="1803409" y="3814475"/>
            <a:ext cx="1289100" cy="1104300"/>
          </a:xfrm>
          <a:prstGeom prst="arc">
            <a:avLst>
              <a:gd name="adj1" fmla="val 16200000"/>
              <a:gd name="adj2" fmla="val 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6" name="Google Shape;486;p48"/>
          <p:cNvSpPr txBox="1"/>
          <p:nvPr/>
        </p:nvSpPr>
        <p:spPr>
          <a:xfrm>
            <a:off x="322350" y="1839950"/>
            <a:ext cx="23445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Рюкзак водонепроницаемый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SHOP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Объём 15 л. 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полиуретан.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87" name="Google Shape;487;p48"/>
          <p:cNvSpPr/>
          <p:nvPr/>
        </p:nvSpPr>
        <p:spPr>
          <a:xfrm>
            <a:off x="1183089" y="308695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2 150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488" name="Google Shape;488;p48"/>
          <p:cNvGrpSpPr/>
          <p:nvPr/>
        </p:nvGrpSpPr>
        <p:grpSpPr>
          <a:xfrm>
            <a:off x="391427" y="2770944"/>
            <a:ext cx="260208" cy="261509"/>
            <a:chOff x="299507" y="1108855"/>
            <a:chExt cx="240000" cy="241200"/>
          </a:xfrm>
        </p:grpSpPr>
        <p:pic>
          <p:nvPicPr>
            <p:cNvPr id="489" name="Google Shape;489;p48"/>
            <p:cNvPicPr preferRelativeResize="0"/>
            <p:nvPr/>
          </p:nvPicPr>
          <p:blipFill>
            <a:blip r:embed="rId6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90" name="Google Shape;490;p48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6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491" name="Google Shape;491;p48"/>
          <p:cNvSpPr/>
          <p:nvPr/>
        </p:nvSpPr>
        <p:spPr>
          <a:xfrm>
            <a:off x="421800" y="308495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199015</a:t>
            </a:r>
            <a:endParaRPr sz="800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6" name="Google Shape;496;p49" title="30_3.png"/>
          <p:cNvPicPr preferRelativeResize="0"/>
          <p:nvPr/>
        </p:nvPicPr>
        <p:blipFill rotWithShape="1">
          <a:blip r:embed="rId3">
            <a:alphaModFix/>
          </a:blip>
          <a:srcRect l="11111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97" name="Google Shape;497;p49"/>
          <p:cNvSpPr/>
          <p:nvPr/>
        </p:nvSpPr>
        <p:spPr>
          <a:xfrm>
            <a:off x="419625" y="240275"/>
            <a:ext cx="5610000" cy="6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700" b="1">
                <a:solidFill>
                  <a:srgbClr val="FFE500"/>
                </a:solidFill>
                <a:latin typeface="Montserrat"/>
                <a:ea typeface="Montserrat"/>
                <a:cs typeface="Montserrat"/>
                <a:sym typeface="Montserrat"/>
              </a:rPr>
              <a:t>ОБЛЕГЧЁННЫЕ РЮКЗАКИ </a:t>
            </a:r>
            <a:endParaRPr sz="2700" b="1">
              <a:solidFill>
                <a:srgbClr val="FFE5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700" b="1">
                <a:solidFill>
                  <a:srgbClr val="FFE500"/>
                </a:solidFill>
                <a:latin typeface="Montserrat"/>
                <a:ea typeface="Montserrat"/>
                <a:cs typeface="Montserrat"/>
                <a:sym typeface="Montserrat"/>
              </a:rPr>
              <a:t>В ГЛУБОКИХ ОСТАТКАХ</a:t>
            </a:r>
            <a:endParaRPr sz="2700" b="1">
              <a:solidFill>
                <a:srgbClr val="FFE5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498" name="Google Shape;498;p49"/>
          <p:cNvGrpSpPr/>
          <p:nvPr/>
        </p:nvGrpSpPr>
        <p:grpSpPr>
          <a:xfrm>
            <a:off x="454393" y="3964085"/>
            <a:ext cx="394450" cy="110400"/>
            <a:chOff x="4081693" y="4330760"/>
            <a:chExt cx="394450" cy="110400"/>
          </a:xfrm>
        </p:grpSpPr>
        <p:sp>
          <p:nvSpPr>
            <p:cNvPr id="499" name="Google Shape;499;p49"/>
            <p:cNvSpPr/>
            <p:nvPr/>
          </p:nvSpPr>
          <p:spPr>
            <a:xfrm>
              <a:off x="4081693" y="4330760"/>
              <a:ext cx="111000" cy="1104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49"/>
            <p:cNvSpPr/>
            <p:nvPr/>
          </p:nvSpPr>
          <p:spPr>
            <a:xfrm>
              <a:off x="4223831" y="4330760"/>
              <a:ext cx="111000" cy="110400"/>
            </a:xfrm>
            <a:prstGeom prst="ellipse">
              <a:avLst/>
            </a:prstGeom>
            <a:solidFill>
              <a:srgbClr val="4E6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49"/>
            <p:cNvSpPr/>
            <p:nvPr/>
          </p:nvSpPr>
          <p:spPr>
            <a:xfrm>
              <a:off x="4365143" y="4330760"/>
              <a:ext cx="111000" cy="110400"/>
            </a:xfrm>
            <a:prstGeom prst="ellipse">
              <a:avLst/>
            </a:prstGeom>
            <a:solidFill>
              <a:srgbClr val="C903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02" name="Google Shape;502;p49"/>
          <p:cNvSpPr/>
          <p:nvPr/>
        </p:nvSpPr>
        <p:spPr>
          <a:xfrm rot="2925626" flipH="1">
            <a:off x="1010023" y="1657126"/>
            <a:ext cx="3286212" cy="2877394"/>
          </a:xfrm>
          <a:prstGeom prst="arc">
            <a:avLst>
              <a:gd name="adj1" fmla="val 16200000"/>
              <a:gd name="adj2" fmla="val 0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03" name="Google Shape;503;p49"/>
          <p:cNvGrpSpPr/>
          <p:nvPr/>
        </p:nvGrpSpPr>
        <p:grpSpPr>
          <a:xfrm>
            <a:off x="454393" y="2193928"/>
            <a:ext cx="539169" cy="114614"/>
            <a:chOff x="4081693" y="2499853"/>
            <a:chExt cx="539169" cy="114614"/>
          </a:xfrm>
        </p:grpSpPr>
        <p:sp>
          <p:nvSpPr>
            <p:cNvPr id="504" name="Google Shape;504;p49"/>
            <p:cNvSpPr/>
            <p:nvPr/>
          </p:nvSpPr>
          <p:spPr>
            <a:xfrm>
              <a:off x="4081693" y="2502667"/>
              <a:ext cx="111000" cy="1104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49"/>
            <p:cNvSpPr/>
            <p:nvPr/>
          </p:nvSpPr>
          <p:spPr>
            <a:xfrm>
              <a:off x="4223831" y="2499853"/>
              <a:ext cx="111000" cy="110400"/>
            </a:xfrm>
            <a:prstGeom prst="ellipse">
              <a:avLst/>
            </a:prstGeom>
            <a:solidFill>
              <a:srgbClr val="4E6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49"/>
            <p:cNvSpPr/>
            <p:nvPr/>
          </p:nvSpPr>
          <p:spPr>
            <a:xfrm>
              <a:off x="4365143" y="2504067"/>
              <a:ext cx="111000" cy="110400"/>
            </a:xfrm>
            <a:prstGeom prst="ellipse">
              <a:avLst/>
            </a:prstGeom>
            <a:solidFill>
              <a:srgbClr val="C903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49"/>
            <p:cNvSpPr/>
            <p:nvPr/>
          </p:nvSpPr>
          <p:spPr>
            <a:xfrm>
              <a:off x="4509861" y="2504067"/>
              <a:ext cx="111000" cy="110400"/>
            </a:xfrm>
            <a:prstGeom prst="ellipse">
              <a:avLst/>
            </a:prstGeom>
            <a:solidFill>
              <a:srgbClr val="9898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08" name="Google Shape;508;p49"/>
          <p:cNvSpPr/>
          <p:nvPr/>
        </p:nvSpPr>
        <p:spPr>
          <a:xfrm rot="9476503">
            <a:off x="1646601" y="2680380"/>
            <a:ext cx="2013051" cy="1307439"/>
          </a:xfrm>
          <a:prstGeom prst="arc">
            <a:avLst>
              <a:gd name="adj1" fmla="val 16200000"/>
              <a:gd name="adj2" fmla="val 0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" name="Google Shape;509;p49"/>
          <p:cNvSpPr/>
          <p:nvPr/>
        </p:nvSpPr>
        <p:spPr>
          <a:xfrm rot="-3535106">
            <a:off x="5627267" y="1811915"/>
            <a:ext cx="1751450" cy="1581203"/>
          </a:xfrm>
          <a:prstGeom prst="arc">
            <a:avLst>
              <a:gd name="adj1" fmla="val 16200000"/>
              <a:gd name="adj2" fmla="val 0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10" name="Google Shape;510;p49"/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1129" y="377149"/>
            <a:ext cx="418975" cy="197750"/>
          </a:xfrm>
          <a:prstGeom prst="rect">
            <a:avLst/>
          </a:prstGeom>
          <a:noFill/>
          <a:ln>
            <a:noFill/>
          </a:ln>
        </p:spPr>
      </p:pic>
      <p:sp>
        <p:nvSpPr>
          <p:cNvPr id="511" name="Google Shape;511;p49"/>
          <p:cNvSpPr txBox="1"/>
          <p:nvPr/>
        </p:nvSpPr>
        <p:spPr>
          <a:xfrm>
            <a:off x="354950" y="1178125"/>
            <a:ext cx="23445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Рюкзак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COOL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Объём 16 л.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полиэстер.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12" name="Google Shape;512;p49"/>
          <p:cNvSpPr/>
          <p:nvPr/>
        </p:nvSpPr>
        <p:spPr>
          <a:xfrm>
            <a:off x="1180914" y="242512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1 619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13" name="Google Shape;513;p49"/>
          <p:cNvSpPr txBox="1"/>
          <p:nvPr/>
        </p:nvSpPr>
        <p:spPr>
          <a:xfrm>
            <a:off x="354950" y="2948275"/>
            <a:ext cx="19254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Рюкзак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SHINE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Объём 10 л.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нейлон.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14" name="Google Shape;514;p49"/>
          <p:cNvSpPr/>
          <p:nvPr/>
        </p:nvSpPr>
        <p:spPr>
          <a:xfrm>
            <a:off x="1180914" y="417890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1 069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15" name="Google Shape;515;p49"/>
          <p:cNvSpPr/>
          <p:nvPr/>
        </p:nvSpPr>
        <p:spPr>
          <a:xfrm>
            <a:off x="419625" y="417690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199013</a:t>
            </a:r>
            <a:endParaRPr sz="800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16" name="Google Shape;516;p49"/>
          <p:cNvSpPr/>
          <p:nvPr/>
        </p:nvSpPr>
        <p:spPr>
          <a:xfrm>
            <a:off x="419625" y="242312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16781</a:t>
            </a:r>
            <a:endParaRPr sz="800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17" name="Google Shape;517;p49"/>
          <p:cNvSpPr txBox="1"/>
          <p:nvPr/>
        </p:nvSpPr>
        <p:spPr>
          <a:xfrm>
            <a:off x="7180350" y="1172600"/>
            <a:ext cx="15915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Рюкзак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PULL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Объём 14 л.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полиэстер.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18" name="Google Shape;518;p49"/>
          <p:cNvSpPr/>
          <p:nvPr/>
        </p:nvSpPr>
        <p:spPr>
          <a:xfrm>
            <a:off x="8041089" y="2419588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1 469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19" name="Google Shape;519;p49"/>
          <p:cNvSpPr txBox="1"/>
          <p:nvPr/>
        </p:nvSpPr>
        <p:spPr>
          <a:xfrm>
            <a:off x="7180350" y="2942750"/>
            <a:ext cx="15915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Рюкзак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ECLAT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Объём 13 л.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полиэстер.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20" name="Google Shape;520;p49"/>
          <p:cNvSpPr/>
          <p:nvPr/>
        </p:nvSpPr>
        <p:spPr>
          <a:xfrm>
            <a:off x="8041089" y="4173363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1 459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21" name="Google Shape;521;p49"/>
          <p:cNvSpPr/>
          <p:nvPr/>
        </p:nvSpPr>
        <p:spPr>
          <a:xfrm>
            <a:off x="7279800" y="4171363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16780</a:t>
            </a:r>
            <a:endParaRPr sz="800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22" name="Google Shape;522;p49"/>
          <p:cNvSpPr/>
          <p:nvPr/>
        </p:nvSpPr>
        <p:spPr>
          <a:xfrm>
            <a:off x="7279800" y="2417588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16785</a:t>
            </a:r>
            <a:endParaRPr sz="800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523" name="Google Shape;523;p49"/>
          <p:cNvGrpSpPr/>
          <p:nvPr/>
        </p:nvGrpSpPr>
        <p:grpSpPr>
          <a:xfrm>
            <a:off x="7283405" y="2188397"/>
            <a:ext cx="531930" cy="114614"/>
            <a:chOff x="3860143" y="3567185"/>
            <a:chExt cx="531930" cy="114614"/>
          </a:xfrm>
        </p:grpSpPr>
        <p:sp>
          <p:nvSpPr>
            <p:cNvPr id="524" name="Google Shape;524;p49"/>
            <p:cNvSpPr/>
            <p:nvPr/>
          </p:nvSpPr>
          <p:spPr>
            <a:xfrm>
              <a:off x="3860143" y="3569999"/>
              <a:ext cx="111000" cy="110400"/>
            </a:xfrm>
            <a:prstGeom prst="ellipse">
              <a:avLst/>
            </a:prstGeom>
            <a:solidFill>
              <a:srgbClr val="9898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49"/>
            <p:cNvSpPr/>
            <p:nvPr/>
          </p:nvSpPr>
          <p:spPr>
            <a:xfrm>
              <a:off x="4002281" y="3567185"/>
              <a:ext cx="111000" cy="110400"/>
            </a:xfrm>
            <a:prstGeom prst="ellipse">
              <a:avLst/>
            </a:prstGeom>
            <a:solidFill>
              <a:srgbClr val="0661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49"/>
            <p:cNvSpPr/>
            <p:nvPr/>
          </p:nvSpPr>
          <p:spPr>
            <a:xfrm>
              <a:off x="4143593" y="3571399"/>
              <a:ext cx="111000" cy="110400"/>
            </a:xfrm>
            <a:prstGeom prst="ellipse">
              <a:avLst/>
            </a:prstGeom>
            <a:solidFill>
              <a:srgbClr val="0737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49"/>
            <p:cNvSpPr/>
            <p:nvPr/>
          </p:nvSpPr>
          <p:spPr>
            <a:xfrm>
              <a:off x="4281073" y="3568585"/>
              <a:ext cx="111000" cy="110400"/>
            </a:xfrm>
            <a:prstGeom prst="ellipse">
              <a:avLst/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8" name="Google Shape;528;p49"/>
          <p:cNvGrpSpPr/>
          <p:nvPr/>
        </p:nvGrpSpPr>
        <p:grpSpPr>
          <a:xfrm>
            <a:off x="7287455" y="3960858"/>
            <a:ext cx="523806" cy="116847"/>
            <a:chOff x="3860143" y="5401433"/>
            <a:chExt cx="523806" cy="116847"/>
          </a:xfrm>
        </p:grpSpPr>
        <p:sp>
          <p:nvSpPr>
            <p:cNvPr id="529" name="Google Shape;529;p49"/>
            <p:cNvSpPr/>
            <p:nvPr/>
          </p:nvSpPr>
          <p:spPr>
            <a:xfrm>
              <a:off x="3860143" y="5401433"/>
              <a:ext cx="111000" cy="1104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49"/>
            <p:cNvSpPr/>
            <p:nvPr/>
          </p:nvSpPr>
          <p:spPr>
            <a:xfrm>
              <a:off x="4002281" y="5407105"/>
              <a:ext cx="111000" cy="110400"/>
            </a:xfrm>
            <a:prstGeom prst="ellipse">
              <a:avLst/>
            </a:prstGeom>
            <a:solidFill>
              <a:srgbClr val="C903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49"/>
            <p:cNvSpPr/>
            <p:nvPr/>
          </p:nvSpPr>
          <p:spPr>
            <a:xfrm>
              <a:off x="4136715" y="5407880"/>
              <a:ext cx="111000" cy="110400"/>
            </a:xfrm>
            <a:prstGeom prst="ellipse">
              <a:avLst/>
            </a:prstGeom>
            <a:solidFill>
              <a:srgbClr val="0661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49"/>
            <p:cNvSpPr/>
            <p:nvPr/>
          </p:nvSpPr>
          <p:spPr>
            <a:xfrm>
              <a:off x="4272948" y="5407880"/>
              <a:ext cx="111000" cy="110400"/>
            </a:xfrm>
            <a:prstGeom prst="ellipse">
              <a:avLst/>
            </a:prstGeom>
            <a:solidFill>
              <a:srgbClr val="9898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7" name="Google Shape;537;p50" title="pull.png"/>
          <p:cNvPicPr preferRelativeResize="0"/>
          <p:nvPr/>
        </p:nvPicPr>
        <p:blipFill rotWithShape="1">
          <a:blip r:embed="rId3">
            <a:alphaModFix/>
          </a:blip>
          <a:srcRect l="14850" t="5560" b="9289"/>
          <a:stretch/>
        </p:blipFill>
        <p:spPr>
          <a:xfrm>
            <a:off x="-22267" y="-12525"/>
            <a:ext cx="9166267" cy="5156025"/>
          </a:xfrm>
          <a:prstGeom prst="rect">
            <a:avLst/>
          </a:prstGeom>
          <a:noFill/>
          <a:ln>
            <a:noFill/>
          </a:ln>
        </p:spPr>
      </p:pic>
      <p:sp>
        <p:nvSpPr>
          <p:cNvPr id="538" name="Google Shape;538;p50"/>
          <p:cNvSpPr/>
          <p:nvPr/>
        </p:nvSpPr>
        <p:spPr>
          <a:xfrm>
            <a:off x="429700" y="225400"/>
            <a:ext cx="5987100" cy="124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700" b="1">
                <a:solidFill>
                  <a:srgbClr val="FFE500"/>
                </a:solidFill>
                <a:latin typeface="Montserrat"/>
                <a:ea typeface="Montserrat"/>
                <a:cs typeface="Montserrat"/>
                <a:sym typeface="Montserrat"/>
              </a:rPr>
              <a:t>ПОДАРКИ СОТРУДНИКАМ</a:t>
            </a:r>
            <a:endParaRPr sz="2700" b="1">
              <a:solidFill>
                <a:srgbClr val="FFE5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Рюкзак: водонепроницаемые материалы, удобные лямки и множество карманов для всего, что тебе нужно.</a:t>
            </a:r>
            <a:b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Термос: забудь о компромиссах! Твой напиток всегда под рукой, всегда нужной температуры.</a:t>
            </a:r>
            <a:b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Шапка: вырази свой стиль! Яркий акцент, который согреет тебя в любую погоду.</a:t>
            </a:r>
            <a:b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b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Будь в ритме. Будь собой.</a:t>
            </a:r>
            <a:r>
              <a:rPr lang="ru" sz="800" b="1">
                <a:solidFill>
                  <a:srgbClr val="FFE5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800" b="1">
              <a:solidFill>
                <a:srgbClr val="FFE5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39" name="Google Shape;539;p50"/>
          <p:cNvSpPr txBox="1"/>
          <p:nvPr/>
        </p:nvSpPr>
        <p:spPr>
          <a:xfrm>
            <a:off x="7443445" y="1551750"/>
            <a:ext cx="1470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rgbClr val="4D4D4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Два сетчатых кармана для бутылок</a:t>
            </a:r>
            <a:endParaRPr sz="1500">
              <a:solidFill>
                <a:srgbClr val="4D4D4D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40" name="Google Shape;540;p50"/>
          <p:cNvSpPr/>
          <p:nvPr/>
        </p:nvSpPr>
        <p:spPr>
          <a:xfrm rot="4499992">
            <a:off x="6786381" y="1600460"/>
            <a:ext cx="1288920" cy="1104156"/>
          </a:xfrm>
          <a:prstGeom prst="arc">
            <a:avLst>
              <a:gd name="adj1" fmla="val 16200000"/>
              <a:gd name="adj2" fmla="val 0"/>
            </a:avLst>
          </a:prstGeom>
          <a:noFill/>
          <a:ln w="9525" cap="flat" cmpd="sng">
            <a:solidFill>
              <a:srgbClr val="4D4D4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1" name="Google Shape;541;p50"/>
          <p:cNvSpPr txBox="1"/>
          <p:nvPr/>
        </p:nvSpPr>
        <p:spPr>
          <a:xfrm>
            <a:off x="7087450" y="973775"/>
            <a:ext cx="18327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rgbClr val="4D4D4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Один карман на молнии </a:t>
            </a:r>
            <a:br>
              <a:rPr lang="ru" sz="800">
                <a:solidFill>
                  <a:srgbClr val="4D4D4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ru" sz="800">
                <a:solidFill>
                  <a:srgbClr val="4D4D4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 лицевой стороны</a:t>
            </a:r>
            <a:endParaRPr sz="1500">
              <a:solidFill>
                <a:srgbClr val="4D4D4D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42" name="Google Shape;542;p50"/>
          <p:cNvSpPr txBox="1"/>
          <p:nvPr/>
        </p:nvSpPr>
        <p:spPr>
          <a:xfrm>
            <a:off x="3636125" y="4313875"/>
            <a:ext cx="33591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rgbClr val="4D4D4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Одно основное отделение на молнии, </a:t>
            </a:r>
            <a:br>
              <a:rPr lang="ru" sz="800">
                <a:solidFill>
                  <a:srgbClr val="4D4D4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ru" sz="800">
                <a:solidFill>
                  <a:srgbClr val="4D4D4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один внутренний карман с подкладкой для компьютера</a:t>
            </a:r>
            <a:endParaRPr sz="1500">
              <a:solidFill>
                <a:srgbClr val="4D4D4D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43" name="Google Shape;543;p50"/>
          <p:cNvSpPr/>
          <p:nvPr/>
        </p:nvSpPr>
        <p:spPr>
          <a:xfrm rot="4787604">
            <a:off x="6246708" y="3648210"/>
            <a:ext cx="1032743" cy="884625"/>
          </a:xfrm>
          <a:prstGeom prst="arc">
            <a:avLst>
              <a:gd name="adj1" fmla="val 16200000"/>
              <a:gd name="adj2" fmla="val 0"/>
            </a:avLst>
          </a:prstGeom>
          <a:noFill/>
          <a:ln w="9525" cap="flat" cmpd="sng">
            <a:solidFill>
              <a:srgbClr val="4D4D4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666666"/>
              </a:solidFill>
            </a:endParaRPr>
          </a:p>
        </p:txBody>
      </p:sp>
      <p:sp>
        <p:nvSpPr>
          <p:cNvPr id="544" name="Google Shape;544;p50"/>
          <p:cNvSpPr txBox="1"/>
          <p:nvPr/>
        </p:nvSpPr>
        <p:spPr>
          <a:xfrm>
            <a:off x="331032" y="3509825"/>
            <a:ext cx="16731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Термос вакуумный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STRIPE</a:t>
            </a:r>
            <a:endParaRPr sz="27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545" name="Google Shape;545;p50"/>
          <p:cNvGrpSpPr/>
          <p:nvPr/>
        </p:nvGrpSpPr>
        <p:grpSpPr>
          <a:xfrm>
            <a:off x="429692" y="2636641"/>
            <a:ext cx="520031" cy="142846"/>
            <a:chOff x="429692" y="2636641"/>
            <a:chExt cx="520031" cy="142846"/>
          </a:xfrm>
        </p:grpSpPr>
        <p:sp>
          <p:nvSpPr>
            <p:cNvPr id="546" name="Google Shape;546;p50"/>
            <p:cNvSpPr/>
            <p:nvPr/>
          </p:nvSpPr>
          <p:spPr>
            <a:xfrm rot="2198047">
              <a:off x="450062" y="2657056"/>
              <a:ext cx="102061" cy="102061"/>
            </a:xfrm>
            <a:prstGeom prst="pie">
              <a:avLst>
                <a:gd name="adj1" fmla="val 5401450"/>
                <a:gd name="adj2" fmla="val 16200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50"/>
            <p:cNvSpPr/>
            <p:nvPr/>
          </p:nvSpPr>
          <p:spPr>
            <a:xfrm rot="2198047" flipH="1">
              <a:off x="450405" y="2657048"/>
              <a:ext cx="102061" cy="102061"/>
            </a:xfrm>
            <a:prstGeom prst="pie">
              <a:avLst>
                <a:gd name="adj1" fmla="val 5401450"/>
                <a:gd name="adj2" fmla="val 16200000"/>
              </a:avLst>
            </a:prstGeom>
            <a:solidFill>
              <a:srgbClr val="5959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50"/>
            <p:cNvSpPr/>
            <p:nvPr/>
          </p:nvSpPr>
          <p:spPr>
            <a:xfrm rot="2198047">
              <a:off x="575540" y="2657044"/>
              <a:ext cx="102061" cy="102061"/>
            </a:xfrm>
            <a:prstGeom prst="pie">
              <a:avLst>
                <a:gd name="adj1" fmla="val 5401450"/>
                <a:gd name="adj2" fmla="val 1620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50"/>
            <p:cNvSpPr/>
            <p:nvPr/>
          </p:nvSpPr>
          <p:spPr>
            <a:xfrm rot="2198047" flipH="1">
              <a:off x="575883" y="2657036"/>
              <a:ext cx="102061" cy="102061"/>
            </a:xfrm>
            <a:prstGeom prst="pie">
              <a:avLst>
                <a:gd name="adj1" fmla="val 5401450"/>
                <a:gd name="adj2" fmla="val 16200000"/>
              </a:avLst>
            </a:prstGeom>
            <a:solidFill>
              <a:srgbClr val="C903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50"/>
            <p:cNvSpPr/>
            <p:nvPr/>
          </p:nvSpPr>
          <p:spPr>
            <a:xfrm rot="2198047">
              <a:off x="700199" y="2657031"/>
              <a:ext cx="102061" cy="102061"/>
            </a:xfrm>
            <a:prstGeom prst="pie">
              <a:avLst>
                <a:gd name="adj1" fmla="val 5401450"/>
                <a:gd name="adj2" fmla="val 16200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50"/>
            <p:cNvSpPr/>
            <p:nvPr/>
          </p:nvSpPr>
          <p:spPr>
            <a:xfrm rot="2198047" flipH="1">
              <a:off x="700543" y="2657023"/>
              <a:ext cx="102061" cy="102061"/>
            </a:xfrm>
            <a:prstGeom prst="pie">
              <a:avLst>
                <a:gd name="adj1" fmla="val 5401450"/>
                <a:gd name="adj2" fmla="val 16200000"/>
              </a:avLst>
            </a:prstGeom>
            <a:solidFill>
              <a:srgbClr val="000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50"/>
            <p:cNvSpPr/>
            <p:nvPr/>
          </p:nvSpPr>
          <p:spPr>
            <a:xfrm rot="2198047">
              <a:off x="826949" y="2657019"/>
              <a:ext cx="102061" cy="102061"/>
            </a:xfrm>
            <a:prstGeom prst="pie">
              <a:avLst>
                <a:gd name="adj1" fmla="val 5401450"/>
                <a:gd name="adj2" fmla="val 16200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50"/>
            <p:cNvSpPr/>
            <p:nvPr/>
          </p:nvSpPr>
          <p:spPr>
            <a:xfrm rot="2198047" flipH="1">
              <a:off x="827293" y="2657011"/>
              <a:ext cx="102061" cy="102061"/>
            </a:xfrm>
            <a:prstGeom prst="pie">
              <a:avLst>
                <a:gd name="adj1" fmla="val 5401450"/>
                <a:gd name="adj2" fmla="val 16200000"/>
              </a:avLst>
            </a:pr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54" name="Google Shape;554;p50"/>
          <p:cNvSpPr/>
          <p:nvPr/>
        </p:nvSpPr>
        <p:spPr>
          <a:xfrm rot="-428674" flipH="1">
            <a:off x="6325700" y="1055465"/>
            <a:ext cx="1090265" cy="933684"/>
          </a:xfrm>
          <a:prstGeom prst="arc">
            <a:avLst>
              <a:gd name="adj1" fmla="val 14048036"/>
              <a:gd name="adj2" fmla="val 20600402"/>
            </a:avLst>
          </a:prstGeom>
          <a:noFill/>
          <a:ln w="9525" cap="flat" cmpd="sng">
            <a:solidFill>
              <a:srgbClr val="4D4D4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D4D4D"/>
              </a:solidFill>
            </a:endParaRPr>
          </a:p>
        </p:txBody>
      </p:sp>
      <p:pic>
        <p:nvPicPr>
          <p:cNvPr id="555" name="Google Shape;555;p50"/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1129" y="377149"/>
            <a:ext cx="418975" cy="197750"/>
          </a:xfrm>
          <a:prstGeom prst="rect">
            <a:avLst/>
          </a:prstGeom>
          <a:noFill/>
          <a:ln>
            <a:noFill/>
          </a:ln>
        </p:spPr>
      </p:pic>
      <p:sp>
        <p:nvSpPr>
          <p:cNvPr id="556" name="Google Shape;556;p50"/>
          <p:cNvSpPr txBox="1"/>
          <p:nvPr/>
        </p:nvSpPr>
        <p:spPr>
          <a:xfrm>
            <a:off x="1945345" y="3509813"/>
            <a:ext cx="16731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Шапка вязаная двойная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WIND</a:t>
            </a:r>
            <a:endParaRPr sz="27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57" name="Google Shape;557;p50"/>
          <p:cNvSpPr txBox="1"/>
          <p:nvPr/>
        </p:nvSpPr>
        <p:spPr>
          <a:xfrm>
            <a:off x="331033" y="1622800"/>
            <a:ext cx="22863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Рюкзак водостойкий</a:t>
            </a:r>
            <a:endParaRPr sz="9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7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PULL</a:t>
            </a:r>
            <a:endParaRPr sz="9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 dirty="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 dirty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Объём 14 л. </a:t>
            </a:r>
            <a:endParaRPr sz="600" dirty="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 dirty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полиэстер, верхняя часть 300 D, </a:t>
            </a:r>
            <a:endParaRPr sz="600" dirty="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 dirty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нижняя часть 600 D.</a:t>
            </a:r>
            <a:endParaRPr sz="600" dirty="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58" name="Google Shape;558;p50"/>
          <p:cNvSpPr/>
          <p:nvPr/>
        </p:nvSpPr>
        <p:spPr>
          <a:xfrm>
            <a:off x="1174514" y="286981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1 469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59" name="Google Shape;559;p50"/>
          <p:cNvSpPr/>
          <p:nvPr/>
        </p:nvSpPr>
        <p:spPr>
          <a:xfrm>
            <a:off x="413225" y="286781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16785</a:t>
            </a:r>
            <a:endParaRPr sz="800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60" name="Google Shape;560;p50"/>
          <p:cNvSpPr/>
          <p:nvPr/>
        </p:nvSpPr>
        <p:spPr>
          <a:xfrm>
            <a:off x="1935825" y="2879800"/>
            <a:ext cx="688200" cy="2166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В ПУТИ</a:t>
            </a:r>
            <a:endParaRPr sz="6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06.06.2025</a:t>
            </a:r>
            <a:endParaRPr/>
          </a:p>
        </p:txBody>
      </p:sp>
      <p:sp>
        <p:nvSpPr>
          <p:cNvPr id="561" name="Google Shape;561;p50"/>
          <p:cNvSpPr/>
          <p:nvPr/>
        </p:nvSpPr>
        <p:spPr>
          <a:xfrm>
            <a:off x="1174514" y="416986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1 505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62" name="Google Shape;562;p50"/>
          <p:cNvSpPr/>
          <p:nvPr/>
        </p:nvSpPr>
        <p:spPr>
          <a:xfrm>
            <a:off x="413225" y="416786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40005</a:t>
            </a:r>
            <a:endParaRPr sz="800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63" name="Google Shape;563;p50"/>
          <p:cNvSpPr/>
          <p:nvPr/>
        </p:nvSpPr>
        <p:spPr>
          <a:xfrm>
            <a:off x="2785964" y="417188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475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64" name="Google Shape;564;p50"/>
          <p:cNvSpPr/>
          <p:nvPr/>
        </p:nvSpPr>
        <p:spPr>
          <a:xfrm>
            <a:off x="2024675" y="416988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25443</a:t>
            </a:r>
            <a:endParaRPr sz="800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9" name="Google Shape;569;p51" title="snak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5" cy="5143503"/>
          </a:xfrm>
          <a:prstGeom prst="rect">
            <a:avLst/>
          </a:prstGeom>
          <a:noFill/>
          <a:ln>
            <a:noFill/>
          </a:ln>
        </p:spPr>
      </p:pic>
      <p:sp>
        <p:nvSpPr>
          <p:cNvPr id="570" name="Google Shape;570;p51"/>
          <p:cNvSpPr/>
          <p:nvPr/>
        </p:nvSpPr>
        <p:spPr>
          <a:xfrm>
            <a:off x="413225" y="244450"/>
            <a:ext cx="6177600" cy="114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НА УДАЧУ</a:t>
            </a:r>
            <a:endParaRPr sz="27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Такая деталь, как трендовая змейка года, добавит акцент вашему образу отличительную индивидуальность. </a:t>
            </a:r>
            <a:b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А также, это ещё и талисман на «удачу» 2025 года Змейки.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Данную серию можно брендировать на ваш вкус, дополнив образ символикой и деталями, </a:t>
            </a:r>
            <a:b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делая стильный акцент.</a:t>
            </a:r>
            <a:endParaRPr sz="27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571" name="Google Shape;571;p51"/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0790" y="374125"/>
            <a:ext cx="437860" cy="206675"/>
          </a:xfrm>
          <a:prstGeom prst="rect">
            <a:avLst/>
          </a:prstGeom>
          <a:noFill/>
          <a:ln>
            <a:noFill/>
          </a:ln>
        </p:spPr>
      </p:pic>
      <p:sp>
        <p:nvSpPr>
          <p:cNvPr id="572" name="Google Shape;572;p51"/>
          <p:cNvSpPr txBox="1"/>
          <p:nvPr/>
        </p:nvSpPr>
        <p:spPr>
          <a:xfrm>
            <a:off x="2904550" y="1483550"/>
            <a:ext cx="23445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Рюкзак водостойкий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COOL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Объём 16 л.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полиэстер.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73" name="Google Shape;573;p51"/>
          <p:cNvSpPr/>
          <p:nvPr/>
        </p:nvSpPr>
        <p:spPr>
          <a:xfrm>
            <a:off x="3765289" y="273055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1 619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74" name="Google Shape;574;p51"/>
          <p:cNvSpPr/>
          <p:nvPr/>
        </p:nvSpPr>
        <p:spPr>
          <a:xfrm>
            <a:off x="3004000" y="272855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16781</a:t>
            </a:r>
            <a:endParaRPr sz="800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575" name="Google Shape;575;p51"/>
          <p:cNvGrpSpPr/>
          <p:nvPr/>
        </p:nvGrpSpPr>
        <p:grpSpPr>
          <a:xfrm>
            <a:off x="3021429" y="2485248"/>
            <a:ext cx="504282" cy="142833"/>
            <a:chOff x="3473216" y="3868085"/>
            <a:chExt cx="504282" cy="142833"/>
          </a:xfrm>
        </p:grpSpPr>
        <p:sp>
          <p:nvSpPr>
            <p:cNvPr id="576" name="Google Shape;576;p51"/>
            <p:cNvSpPr/>
            <p:nvPr/>
          </p:nvSpPr>
          <p:spPr>
            <a:xfrm>
              <a:off x="3473216" y="3884301"/>
              <a:ext cx="111000" cy="110400"/>
            </a:xfrm>
            <a:prstGeom prst="ellipse">
              <a:avLst/>
            </a:prstGeom>
            <a:solidFill>
              <a:srgbClr val="5959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51"/>
            <p:cNvSpPr/>
            <p:nvPr/>
          </p:nvSpPr>
          <p:spPr>
            <a:xfrm rot="2198047">
              <a:off x="3604587" y="3888488"/>
              <a:ext cx="102061" cy="102061"/>
            </a:xfrm>
            <a:prstGeom prst="pie">
              <a:avLst>
                <a:gd name="adj1" fmla="val 5401450"/>
                <a:gd name="adj2" fmla="val 16200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51"/>
            <p:cNvSpPr/>
            <p:nvPr/>
          </p:nvSpPr>
          <p:spPr>
            <a:xfrm rot="2198047" flipH="1">
              <a:off x="3604930" y="3888480"/>
              <a:ext cx="102061" cy="102061"/>
            </a:xfrm>
            <a:prstGeom prst="pie">
              <a:avLst>
                <a:gd name="adj1" fmla="val 5401450"/>
                <a:gd name="adj2" fmla="val 16200000"/>
              </a:avLst>
            </a:prstGeom>
            <a:solidFill>
              <a:srgbClr val="5959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51"/>
            <p:cNvSpPr/>
            <p:nvPr/>
          </p:nvSpPr>
          <p:spPr>
            <a:xfrm rot="2198047">
              <a:off x="3730065" y="3888475"/>
              <a:ext cx="102061" cy="102061"/>
            </a:xfrm>
            <a:prstGeom prst="pie">
              <a:avLst>
                <a:gd name="adj1" fmla="val 5401450"/>
                <a:gd name="adj2" fmla="val 1620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51"/>
            <p:cNvSpPr/>
            <p:nvPr/>
          </p:nvSpPr>
          <p:spPr>
            <a:xfrm rot="2198047" flipH="1">
              <a:off x="3730408" y="3888467"/>
              <a:ext cx="102061" cy="102061"/>
            </a:xfrm>
            <a:prstGeom prst="pie">
              <a:avLst>
                <a:gd name="adj1" fmla="val 5401450"/>
                <a:gd name="adj2" fmla="val 16200000"/>
              </a:avLst>
            </a:prstGeom>
            <a:solidFill>
              <a:srgbClr val="C903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51"/>
            <p:cNvSpPr/>
            <p:nvPr/>
          </p:nvSpPr>
          <p:spPr>
            <a:xfrm rot="2198047">
              <a:off x="3854724" y="3888463"/>
              <a:ext cx="102061" cy="102061"/>
            </a:xfrm>
            <a:prstGeom prst="pie">
              <a:avLst>
                <a:gd name="adj1" fmla="val 5401450"/>
                <a:gd name="adj2" fmla="val 16200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51"/>
            <p:cNvSpPr/>
            <p:nvPr/>
          </p:nvSpPr>
          <p:spPr>
            <a:xfrm rot="2198047" flipH="1">
              <a:off x="3855068" y="3888455"/>
              <a:ext cx="102061" cy="102061"/>
            </a:xfrm>
            <a:prstGeom prst="pie">
              <a:avLst>
                <a:gd name="adj1" fmla="val 5401450"/>
                <a:gd name="adj2" fmla="val 16200000"/>
              </a:avLst>
            </a:prstGeom>
            <a:solidFill>
              <a:srgbClr val="000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83" name="Google Shape;583;p51"/>
          <p:cNvSpPr txBox="1"/>
          <p:nvPr/>
        </p:nvSpPr>
        <p:spPr>
          <a:xfrm>
            <a:off x="331033" y="1483550"/>
            <a:ext cx="21315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Универсальный аккумулятор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RIB 10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84" name="Google Shape;584;p51"/>
          <p:cNvSpPr/>
          <p:nvPr/>
        </p:nvSpPr>
        <p:spPr>
          <a:xfrm>
            <a:off x="1174514" y="214358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1 454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85" name="Google Shape;585;p51"/>
          <p:cNvSpPr/>
          <p:nvPr/>
        </p:nvSpPr>
        <p:spPr>
          <a:xfrm>
            <a:off x="413225" y="214158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37170</a:t>
            </a:r>
            <a:endParaRPr sz="800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86" name="Google Shape;586;p51"/>
          <p:cNvSpPr/>
          <p:nvPr/>
        </p:nvSpPr>
        <p:spPr>
          <a:xfrm>
            <a:off x="1935825" y="2143575"/>
            <a:ext cx="688200" cy="2166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В ПУТИ</a:t>
            </a:r>
            <a:endParaRPr sz="6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27.06.2025</a:t>
            </a:r>
            <a:endParaRPr/>
          </a:p>
        </p:txBody>
      </p:sp>
      <p:sp>
        <p:nvSpPr>
          <p:cNvPr id="587" name="Google Shape;587;p51"/>
          <p:cNvSpPr txBox="1"/>
          <p:nvPr/>
        </p:nvSpPr>
        <p:spPr>
          <a:xfrm>
            <a:off x="331033" y="2495688"/>
            <a:ext cx="21315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Термос вакуумный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STRIPE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88" name="Google Shape;588;p51"/>
          <p:cNvSpPr/>
          <p:nvPr/>
        </p:nvSpPr>
        <p:spPr>
          <a:xfrm>
            <a:off x="1174514" y="3155723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1 505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89" name="Google Shape;589;p51"/>
          <p:cNvSpPr/>
          <p:nvPr/>
        </p:nvSpPr>
        <p:spPr>
          <a:xfrm>
            <a:off x="413225" y="3153723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40005</a:t>
            </a:r>
            <a:endParaRPr sz="800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90" name="Google Shape;590;p51"/>
          <p:cNvSpPr txBox="1"/>
          <p:nvPr/>
        </p:nvSpPr>
        <p:spPr>
          <a:xfrm>
            <a:off x="331033" y="3507825"/>
            <a:ext cx="27990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Ежедневник недатированный</a:t>
            </a:r>
            <a:endParaRPr sz="9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7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SIMPLY FLEX</a:t>
            </a:r>
            <a:endParaRPr sz="9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91" name="Google Shape;591;p51"/>
          <p:cNvSpPr/>
          <p:nvPr/>
        </p:nvSpPr>
        <p:spPr>
          <a:xfrm>
            <a:off x="1174514" y="416786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430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92" name="Google Shape;592;p51"/>
          <p:cNvSpPr/>
          <p:nvPr/>
        </p:nvSpPr>
        <p:spPr>
          <a:xfrm>
            <a:off x="413225" y="416586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24741</a:t>
            </a:r>
            <a:endParaRPr sz="800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7" name="Google Shape;597;p52" title="11.png"/>
          <p:cNvPicPr preferRelativeResize="0"/>
          <p:nvPr/>
        </p:nvPicPr>
        <p:blipFill rotWithShape="1">
          <a:blip r:embed="rId3">
            <a:alphaModFix/>
          </a:blip>
          <a:srcRect t="3232"/>
          <a:stretch/>
        </p:blipFill>
        <p:spPr>
          <a:xfrm>
            <a:off x="0" y="0"/>
            <a:ext cx="9448801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598" name="Google Shape;598;p52"/>
          <p:cNvSpPr txBox="1"/>
          <p:nvPr/>
        </p:nvSpPr>
        <p:spPr>
          <a:xfrm>
            <a:off x="355600" y="532852"/>
            <a:ext cx="7778700" cy="35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9" name="Google Shape;599;p52"/>
          <p:cNvSpPr/>
          <p:nvPr/>
        </p:nvSpPr>
        <p:spPr>
          <a:xfrm>
            <a:off x="419625" y="871200"/>
            <a:ext cx="4283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Технологичный, функциональный и прорывной рюкзак бренда MеrchTeх, отлично подойдёт представителям технологичных и математических профессий, которые ценят простоту, стиль и прогрессивность, </a:t>
            </a:r>
            <a:b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позволяя быть в синхронологичности со своими профессиями.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600" name="Google Shape;600;p52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35626" y="1575199"/>
            <a:ext cx="1540500" cy="1540500"/>
          </a:xfrm>
          <a:prstGeom prst="ellipse">
            <a:avLst/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601" name="Google Shape;601;p52"/>
          <p:cNvSpPr/>
          <p:nvPr/>
        </p:nvSpPr>
        <p:spPr>
          <a:xfrm>
            <a:off x="391050" y="249800"/>
            <a:ext cx="6151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ПРОГРЕССИВНЫЙ СТИЛЬ</a:t>
            </a:r>
            <a:endParaRPr sz="27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602" name="Google Shape;602;p52"/>
          <p:cNvPicPr preferRelativeResize="0"/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1129" y="377149"/>
            <a:ext cx="418975" cy="197750"/>
          </a:xfrm>
          <a:prstGeom prst="rect">
            <a:avLst/>
          </a:prstGeom>
          <a:noFill/>
          <a:ln>
            <a:noFill/>
          </a:ln>
        </p:spPr>
      </p:pic>
      <p:sp>
        <p:nvSpPr>
          <p:cNvPr id="603" name="Google Shape;603;p52"/>
          <p:cNvSpPr txBox="1"/>
          <p:nvPr/>
        </p:nvSpPr>
        <p:spPr>
          <a:xfrm>
            <a:off x="331032" y="3509825"/>
            <a:ext cx="16731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Бейсболка 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FLICK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604" name="Google Shape;604;p52"/>
          <p:cNvSpPr/>
          <p:nvPr/>
        </p:nvSpPr>
        <p:spPr>
          <a:xfrm>
            <a:off x="1174514" y="290111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1 939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605" name="Google Shape;605;p52"/>
          <p:cNvSpPr/>
          <p:nvPr/>
        </p:nvSpPr>
        <p:spPr>
          <a:xfrm>
            <a:off x="413225" y="289911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16805</a:t>
            </a:r>
            <a:endParaRPr sz="800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606" name="Google Shape;606;p52"/>
          <p:cNvSpPr/>
          <p:nvPr/>
        </p:nvSpPr>
        <p:spPr>
          <a:xfrm>
            <a:off x="1174514" y="416986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330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607" name="Google Shape;607;p52"/>
          <p:cNvSpPr/>
          <p:nvPr/>
        </p:nvSpPr>
        <p:spPr>
          <a:xfrm>
            <a:off x="413225" y="416786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50507</a:t>
            </a:r>
            <a:endParaRPr sz="800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608" name="Google Shape;608;p52"/>
          <p:cNvGrpSpPr/>
          <p:nvPr/>
        </p:nvGrpSpPr>
        <p:grpSpPr>
          <a:xfrm>
            <a:off x="413227" y="2619614"/>
            <a:ext cx="260208" cy="261509"/>
            <a:chOff x="299507" y="1108855"/>
            <a:chExt cx="240000" cy="241200"/>
          </a:xfrm>
        </p:grpSpPr>
        <p:pic>
          <p:nvPicPr>
            <p:cNvPr id="609" name="Google Shape;609;p52"/>
            <p:cNvPicPr preferRelativeResize="0"/>
            <p:nvPr/>
          </p:nvPicPr>
          <p:blipFill>
            <a:blip r:embed="rId6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10" name="Google Shape;610;p52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6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611" name="Google Shape;611;p52"/>
          <p:cNvSpPr txBox="1"/>
          <p:nvPr/>
        </p:nvSpPr>
        <p:spPr>
          <a:xfrm>
            <a:off x="331033" y="1622800"/>
            <a:ext cx="22863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Рюкзак водостойкий</a:t>
            </a:r>
            <a:endParaRPr sz="9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7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GO</a:t>
            </a:r>
            <a:endParaRPr sz="9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 dirty="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 dirty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Объём 19 л.</a:t>
            </a:r>
            <a:endParaRPr sz="600" dirty="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 dirty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90% полиуретан (передняя и боковая часть), </a:t>
            </a:r>
            <a:endParaRPr sz="600" dirty="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 dirty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10% полиэстер (задняя часть).</a:t>
            </a:r>
            <a:endParaRPr sz="600" dirty="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7" name="Google Shape;617;p53" title="77_1.png"/>
          <p:cNvPicPr preferRelativeResize="0"/>
          <p:nvPr/>
        </p:nvPicPr>
        <p:blipFill rotWithShape="1">
          <a:blip r:embed="rId3">
            <a:alphaModFix/>
          </a:blip>
          <a:srcRect l="11158" t="4260"/>
          <a:stretch/>
        </p:blipFill>
        <p:spPr>
          <a:xfrm>
            <a:off x="0" y="0"/>
            <a:ext cx="9144003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618" name="Google Shape;618;p53"/>
          <p:cNvSpPr/>
          <p:nvPr/>
        </p:nvSpPr>
        <p:spPr>
          <a:xfrm>
            <a:off x="391050" y="249800"/>
            <a:ext cx="8262900" cy="6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ПРОМО МОДЕЛИ В БОЛЬШИХ ОСТАТКАХ</a:t>
            </a:r>
            <a:endParaRPr sz="27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619" name="Google Shape;619;p53"/>
          <p:cNvGrpSpPr/>
          <p:nvPr/>
        </p:nvGrpSpPr>
        <p:grpSpPr>
          <a:xfrm>
            <a:off x="2446477" y="1807442"/>
            <a:ext cx="260208" cy="261509"/>
            <a:chOff x="299507" y="1108855"/>
            <a:chExt cx="240000" cy="241200"/>
          </a:xfrm>
        </p:grpSpPr>
        <p:pic>
          <p:nvPicPr>
            <p:cNvPr id="620" name="Google Shape;620;p53"/>
            <p:cNvPicPr preferRelativeResize="0"/>
            <p:nvPr/>
          </p:nvPicPr>
          <p:blipFill>
            <a:blip r:embed="rId4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21" name="Google Shape;621;p53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9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622" name="Google Shape;622;p53"/>
          <p:cNvSpPr txBox="1"/>
          <p:nvPr/>
        </p:nvSpPr>
        <p:spPr>
          <a:xfrm>
            <a:off x="2351233" y="863000"/>
            <a:ext cx="21801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Рюкзак водостойкий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DISCO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Объём 12 л. 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полиэстер, 600D.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623" name="Google Shape;623;p53"/>
          <p:cNvSpPr/>
          <p:nvPr/>
        </p:nvSpPr>
        <p:spPr>
          <a:xfrm>
            <a:off x="3207752" y="212226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649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624" name="Google Shape;624;p53"/>
          <p:cNvSpPr/>
          <p:nvPr/>
        </p:nvSpPr>
        <p:spPr>
          <a:xfrm>
            <a:off x="2446463" y="212026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199012</a:t>
            </a:r>
            <a:endParaRPr sz="8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625" name="Google Shape;625;p53"/>
          <p:cNvGrpSpPr/>
          <p:nvPr/>
        </p:nvGrpSpPr>
        <p:grpSpPr>
          <a:xfrm>
            <a:off x="426277" y="3526742"/>
            <a:ext cx="260208" cy="261509"/>
            <a:chOff x="299507" y="1108855"/>
            <a:chExt cx="240000" cy="241200"/>
          </a:xfrm>
        </p:grpSpPr>
        <p:pic>
          <p:nvPicPr>
            <p:cNvPr id="626" name="Google Shape;626;p53"/>
            <p:cNvPicPr preferRelativeResize="0"/>
            <p:nvPr/>
          </p:nvPicPr>
          <p:blipFill>
            <a:blip r:embed="rId4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27" name="Google Shape;627;p53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5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628" name="Google Shape;628;p53"/>
          <p:cNvSpPr txBox="1"/>
          <p:nvPr/>
        </p:nvSpPr>
        <p:spPr>
          <a:xfrm>
            <a:off x="331033" y="2582300"/>
            <a:ext cx="21801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Легкий меланжевый рюкзак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BASIC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Объём 15 л. 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Oxford 300D, 100% полиэстер.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629" name="Google Shape;629;p53"/>
          <p:cNvSpPr/>
          <p:nvPr/>
        </p:nvSpPr>
        <p:spPr>
          <a:xfrm>
            <a:off x="1187552" y="384156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649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630" name="Google Shape;630;p53"/>
          <p:cNvSpPr/>
          <p:nvPr/>
        </p:nvSpPr>
        <p:spPr>
          <a:xfrm>
            <a:off x="426263" y="383956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16107</a:t>
            </a:r>
            <a:endParaRPr sz="800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631" name="Google Shape;631;p53"/>
          <p:cNvGrpSpPr/>
          <p:nvPr/>
        </p:nvGrpSpPr>
        <p:grpSpPr>
          <a:xfrm>
            <a:off x="6976952" y="1807442"/>
            <a:ext cx="260208" cy="261509"/>
            <a:chOff x="299507" y="1108855"/>
            <a:chExt cx="240000" cy="241200"/>
          </a:xfrm>
        </p:grpSpPr>
        <p:pic>
          <p:nvPicPr>
            <p:cNvPr id="632" name="Google Shape;632;p53"/>
            <p:cNvPicPr preferRelativeResize="0"/>
            <p:nvPr/>
          </p:nvPicPr>
          <p:blipFill>
            <a:blip r:embed="rId4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33" name="Google Shape;633;p53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6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634" name="Google Shape;634;p53"/>
          <p:cNvSpPr txBox="1"/>
          <p:nvPr/>
        </p:nvSpPr>
        <p:spPr>
          <a:xfrm>
            <a:off x="6881708" y="863000"/>
            <a:ext cx="21801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Рюкзак 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FAB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Объём 3 л. 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полиэстер, 210D.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635" name="Google Shape;635;p53"/>
          <p:cNvSpPr/>
          <p:nvPr/>
        </p:nvSpPr>
        <p:spPr>
          <a:xfrm>
            <a:off x="7738227" y="212226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505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636" name="Google Shape;636;p53"/>
          <p:cNvSpPr/>
          <p:nvPr/>
        </p:nvSpPr>
        <p:spPr>
          <a:xfrm>
            <a:off x="6976938" y="212026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16779</a:t>
            </a:r>
            <a:endParaRPr sz="800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637" name="Google Shape;637;p53"/>
          <p:cNvPicPr preferRelativeResize="0"/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1129" y="377149"/>
            <a:ext cx="418975" cy="1977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38" name="Google Shape;638;p53"/>
          <p:cNvGrpSpPr/>
          <p:nvPr/>
        </p:nvGrpSpPr>
        <p:grpSpPr>
          <a:xfrm>
            <a:off x="426265" y="1807442"/>
            <a:ext cx="260208" cy="261509"/>
            <a:chOff x="299507" y="1108855"/>
            <a:chExt cx="240000" cy="241200"/>
          </a:xfrm>
        </p:grpSpPr>
        <p:pic>
          <p:nvPicPr>
            <p:cNvPr id="639" name="Google Shape;639;p53"/>
            <p:cNvPicPr preferRelativeResize="0"/>
            <p:nvPr/>
          </p:nvPicPr>
          <p:blipFill>
            <a:blip r:embed="rId4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40" name="Google Shape;640;p53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7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641" name="Google Shape;641;p53"/>
          <p:cNvSpPr txBox="1"/>
          <p:nvPr/>
        </p:nvSpPr>
        <p:spPr>
          <a:xfrm>
            <a:off x="331021" y="863000"/>
            <a:ext cx="21801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Рюкзак 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URBAN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Объём 15 л. 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Оксфорд 600D с контрастным дном.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642" name="Google Shape;642;p53"/>
          <p:cNvSpPr/>
          <p:nvPr/>
        </p:nvSpPr>
        <p:spPr>
          <a:xfrm>
            <a:off x="1187539" y="212226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829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643" name="Google Shape;643;p53"/>
          <p:cNvSpPr/>
          <p:nvPr/>
        </p:nvSpPr>
        <p:spPr>
          <a:xfrm>
            <a:off x="426250" y="212026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22704</a:t>
            </a:r>
            <a:endParaRPr sz="800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644" name="Google Shape;644;p53"/>
          <p:cNvSpPr/>
          <p:nvPr/>
        </p:nvSpPr>
        <p:spPr>
          <a:xfrm>
            <a:off x="3969025" y="2120250"/>
            <a:ext cx="688200" cy="2166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В ПУТИ</a:t>
            </a:r>
            <a:endParaRPr sz="6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02.06.2025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oogle Shape;113;p27" title="02_1.png"/>
          <p:cNvPicPr preferRelativeResize="0"/>
          <p:nvPr/>
        </p:nvPicPr>
        <p:blipFill rotWithShape="1">
          <a:blip r:embed="rId3">
            <a:alphaModFix/>
          </a:blip>
          <a:srcRect l="5767"/>
          <a:stretch/>
        </p:blipFill>
        <p:spPr>
          <a:xfrm>
            <a:off x="0" y="-5650"/>
            <a:ext cx="9220198" cy="5183924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27"/>
          <p:cNvSpPr/>
          <p:nvPr/>
        </p:nvSpPr>
        <p:spPr>
          <a:xfrm>
            <a:off x="404875" y="470850"/>
            <a:ext cx="6818700" cy="430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000" b="1">
                <a:solidFill>
                  <a:srgbClr val="FFE500"/>
                </a:solidFill>
                <a:latin typeface="Montserrat"/>
                <a:ea typeface="Montserrat"/>
                <a:cs typeface="Montserrat"/>
                <a:sym typeface="Montserrat"/>
              </a:rPr>
              <a:t>РЮКЗАК — КЛЮЧ К ЛЁГКОМУ ПУТЕШЕСТВИЮ</a:t>
            </a:r>
            <a:endParaRPr sz="2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Лёгкость перемещения или «мобильность» — ключевой аспект, </a:t>
            </a:r>
            <a:b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который позволяет нам сосредоточиться на главном, а не на обременении. 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Хорошо спроектированный рюкзак помогает распределить нагрузку так, </a:t>
            </a:r>
            <a:b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чтобы движение не вызывало дискомфорта. Это особенно важно </a:t>
            </a:r>
            <a:b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в быстро меняющемся мире, где каждое мгновение на счету.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000" b="1">
                <a:solidFill>
                  <a:srgbClr val="FFE500"/>
                </a:solidFill>
                <a:latin typeface="Montserrat"/>
                <a:ea typeface="Montserrat"/>
                <a:cs typeface="Montserrat"/>
                <a:sym typeface="Montserrat"/>
              </a:rPr>
              <a:t>ПРАКТИЧНОСТЬ</a:t>
            </a:r>
            <a:endParaRPr sz="2000" b="1">
              <a:solidFill>
                <a:srgbClr val="FFE5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Главная особенность рюкзака — его практичность. 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Он хранит всё важное и нужное: от ноутбука и книг до личных принадлежностей. </a:t>
            </a:r>
            <a:b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Для большинства людей рюкзак — это не просто предмет, а символ свободы </a:t>
            </a:r>
            <a:b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и независимости, помогающий справляться с повседневными задачами, </a:t>
            </a:r>
            <a:b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будь то учеба, работа или путешествия.</a:t>
            </a:r>
            <a:endParaRPr sz="2000" b="1">
              <a:solidFill>
                <a:srgbClr val="FFE5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p54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674EA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0" name="Google Shape;650;p54"/>
          <p:cNvSpPr/>
          <p:nvPr/>
        </p:nvSpPr>
        <p:spPr>
          <a:xfrm>
            <a:off x="500" y="-38350"/>
            <a:ext cx="4572000" cy="5181900"/>
          </a:xfrm>
          <a:prstGeom prst="rect">
            <a:avLst/>
          </a:prstGeom>
          <a:solidFill>
            <a:srgbClr val="6666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1" name="Google Shape;651;p54"/>
          <p:cNvSpPr/>
          <p:nvPr/>
        </p:nvSpPr>
        <p:spPr>
          <a:xfrm>
            <a:off x="5004950" y="2058825"/>
            <a:ext cx="933000" cy="644100"/>
          </a:xfrm>
          <a:prstGeom prst="roundRect">
            <a:avLst>
              <a:gd name="adj" fmla="val 19112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6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GO</a:t>
            </a:r>
            <a:endParaRPr sz="1600" b="0" i="0" u="none" strike="noStrike" cap="none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b="0" i="0" u="none" strike="noStrike" cap="none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</a:t>
            </a:r>
            <a:r>
              <a:rPr lang="ru" sz="10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16805</a:t>
            </a:r>
            <a:endParaRPr sz="1800" b="0" i="0" u="none" strike="noStrike" cap="none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652" name="Google Shape;652;p54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5600" y="1428900"/>
            <a:ext cx="2331900" cy="3495900"/>
          </a:xfrm>
          <a:prstGeom prst="roundRect">
            <a:avLst>
              <a:gd name="adj" fmla="val 6056"/>
            </a:avLst>
          </a:prstGeom>
          <a:noFill/>
          <a:ln>
            <a:noFill/>
          </a:ln>
        </p:spPr>
      </p:pic>
      <p:pic>
        <p:nvPicPr>
          <p:cNvPr id="653" name="Google Shape;653;p54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1008"/>
          <a:stretch/>
        </p:blipFill>
        <p:spPr>
          <a:xfrm>
            <a:off x="6345150" y="750000"/>
            <a:ext cx="2475900" cy="3305700"/>
          </a:xfrm>
          <a:prstGeom prst="roundRect">
            <a:avLst>
              <a:gd name="adj" fmla="val 6849"/>
            </a:avLst>
          </a:prstGeom>
          <a:noFill/>
          <a:ln>
            <a:noFill/>
          </a:ln>
        </p:spPr>
      </p:pic>
      <p:sp>
        <p:nvSpPr>
          <p:cNvPr id="654" name="Google Shape;654;p54"/>
          <p:cNvSpPr/>
          <p:nvPr/>
        </p:nvSpPr>
        <p:spPr>
          <a:xfrm>
            <a:off x="3229324" y="1837700"/>
            <a:ext cx="933000" cy="497100"/>
          </a:xfrm>
          <a:prstGeom prst="roundRect">
            <a:avLst>
              <a:gd name="adj" fmla="val 19112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600" b="0" i="0" u="none" strike="noStrike" cap="none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COOL</a:t>
            </a:r>
            <a:endParaRPr sz="1600" b="0" i="0" u="none" strike="noStrike" cap="none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b="0" i="0" u="none" strike="noStrike" cap="none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16781</a:t>
            </a:r>
            <a:endParaRPr sz="800" b="0" i="0" u="none" strike="noStrike" cap="none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cxnSp>
        <p:nvCxnSpPr>
          <p:cNvPr id="655" name="Google Shape;655;p54"/>
          <p:cNvCxnSpPr>
            <a:stCxn id="654" idx="1"/>
          </p:cNvCxnSpPr>
          <p:nvPr/>
        </p:nvCxnSpPr>
        <p:spPr>
          <a:xfrm flipH="1">
            <a:off x="1986124" y="2086250"/>
            <a:ext cx="1243200" cy="357900"/>
          </a:xfrm>
          <a:prstGeom prst="curvedConnector3">
            <a:avLst>
              <a:gd name="adj1" fmla="val 50000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656" name="Google Shape;656;p54"/>
          <p:cNvCxnSpPr>
            <a:stCxn id="651" idx="3"/>
          </p:cNvCxnSpPr>
          <p:nvPr/>
        </p:nvCxnSpPr>
        <p:spPr>
          <a:xfrm rot="10800000" flipH="1">
            <a:off x="5937950" y="2313075"/>
            <a:ext cx="545100" cy="67800"/>
          </a:xfrm>
          <a:prstGeom prst="curvedConnector3">
            <a:avLst>
              <a:gd name="adj1" fmla="val 50000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657" name="Google Shape;657;p54"/>
          <p:cNvSpPr/>
          <p:nvPr/>
        </p:nvSpPr>
        <p:spPr>
          <a:xfrm>
            <a:off x="2837274" y="2297122"/>
            <a:ext cx="903900" cy="242400"/>
          </a:xfrm>
          <a:prstGeom prst="roundRect">
            <a:avLst>
              <a:gd name="adj" fmla="val 16667"/>
            </a:avLst>
          </a:prstGeom>
          <a:solidFill>
            <a:srgbClr val="FFE5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1000" b="0" i="0" u="none" strike="noStrike" cap="none" dirty="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</a:t>
            </a:r>
            <a:r>
              <a:rPr lang="ru" sz="1000" dirty="0">
                <a:latin typeface="Montserrat SemiBold"/>
                <a:ea typeface="Montserrat SemiBold"/>
                <a:cs typeface="Montserrat SemiBold"/>
                <a:sym typeface="Montserrat SemiBold"/>
              </a:rPr>
              <a:t>619</a:t>
            </a:r>
            <a:r>
              <a:rPr lang="ru" sz="1000" b="0" i="0" u="none" strike="noStrike" cap="none" dirty="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sz="1000" b="0" i="0" u="none" strike="noStrike" cap="none" dirty="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658" name="Google Shape;658;p54"/>
          <p:cNvSpPr/>
          <p:nvPr/>
        </p:nvSpPr>
        <p:spPr>
          <a:xfrm>
            <a:off x="5400500" y="2587354"/>
            <a:ext cx="903900" cy="242400"/>
          </a:xfrm>
          <a:prstGeom prst="roundRect">
            <a:avLst>
              <a:gd name="adj" fmla="val 16667"/>
            </a:avLst>
          </a:prstGeom>
          <a:solidFill>
            <a:srgbClr val="FFE5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1000">
                <a:latin typeface="Montserrat SemiBold"/>
                <a:ea typeface="Montserrat SemiBold"/>
                <a:cs typeface="Montserrat SemiBold"/>
                <a:sym typeface="Montserrat SemiBold"/>
              </a:rPr>
              <a:t>1 939</a:t>
            </a:r>
            <a:r>
              <a:rPr lang="ru" sz="10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sz="1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659" name="Google Shape;659;p54"/>
          <p:cNvSpPr txBox="1"/>
          <p:nvPr/>
        </p:nvSpPr>
        <p:spPr>
          <a:xfrm>
            <a:off x="4907825" y="4312200"/>
            <a:ext cx="39132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" sz="80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Капсула </a:t>
            </a:r>
            <a:r>
              <a:rPr lang="ru" sz="8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Big Happy Life</a:t>
            </a:r>
            <a:r>
              <a:rPr lang="ru" sz="80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отлично подойдёт </a:t>
            </a:r>
            <a:br>
              <a:rPr lang="ru" sz="80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</a:br>
            <a:r>
              <a:rPr lang="ru" sz="80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для подвижного образа жизни, позволяя чувствовать </a:t>
            </a:r>
            <a:br>
              <a:rPr lang="ru" sz="80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</a:br>
            <a:r>
              <a:rPr lang="ru" sz="80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себя свободно и уверенно поддерживая темп города.</a:t>
            </a:r>
            <a:endParaRPr sz="800">
              <a:solidFill>
                <a:srgbClr val="FFFFF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660" name="Google Shape;660;p54"/>
          <p:cNvSpPr/>
          <p:nvPr/>
        </p:nvSpPr>
        <p:spPr>
          <a:xfrm>
            <a:off x="394175" y="244462"/>
            <a:ext cx="7354500" cy="6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700" b="1">
                <a:solidFill>
                  <a:srgbClr val="FFE500"/>
                </a:solidFill>
                <a:latin typeface="Montserrat"/>
                <a:ea typeface="Montserrat"/>
                <a:cs typeface="Montserrat"/>
                <a:sym typeface="Montserrat"/>
              </a:rPr>
              <a:t>В РИТМЕ БОЛЬШОГО ГОРОДА</a:t>
            </a:r>
            <a:endParaRPr sz="2700" b="1">
              <a:solidFill>
                <a:srgbClr val="FFE5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61" name="Google Shape;661;p54"/>
          <p:cNvSpPr txBox="1"/>
          <p:nvPr/>
        </p:nvSpPr>
        <p:spPr>
          <a:xfrm>
            <a:off x="322257" y="588250"/>
            <a:ext cx="4513650" cy="78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Удобство и функциональность в городской среде. Универсальный серый цвет, </a:t>
            </a:r>
            <a:b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который подойдет </a:t>
            </a:r>
            <a:r>
              <a:rPr lang="ru" sz="8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мужчинам и женщинам</a:t>
            </a: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. Функциональность — рюкзак, зарядное устройство, термос для </a:t>
            </a:r>
            <a:r>
              <a:rPr lang="ru" sz="8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повседневного использования</a:t>
            </a: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b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Стиль урбан-комфорта — минимализм, </a:t>
            </a:r>
            <a:b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который </a:t>
            </a:r>
            <a:r>
              <a:rPr lang="ru" sz="8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хорошо смотрится в любой городской среде</a:t>
            </a: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662" name="Google Shape;662;p54"/>
          <p:cNvPicPr preferRelativeResize="0"/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0790" y="374125"/>
            <a:ext cx="437860" cy="206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7" name="Google Shape;667;p55" title="01.png"/>
          <p:cNvPicPr preferRelativeResize="0"/>
          <p:nvPr/>
        </p:nvPicPr>
        <p:blipFill rotWithShape="1">
          <a:blip r:embed="rId3">
            <a:alphaModFix/>
          </a:blip>
          <a:srcRect l="8875" t="11590"/>
          <a:stretch/>
        </p:blipFill>
        <p:spPr>
          <a:xfrm>
            <a:off x="0" y="-50675"/>
            <a:ext cx="9194950" cy="5218700"/>
          </a:xfrm>
          <a:prstGeom prst="rect">
            <a:avLst/>
          </a:prstGeom>
          <a:noFill/>
          <a:ln>
            <a:noFill/>
          </a:ln>
        </p:spPr>
      </p:pic>
      <p:sp>
        <p:nvSpPr>
          <p:cNvPr id="668" name="Google Shape;668;p55"/>
          <p:cNvSpPr/>
          <p:nvPr/>
        </p:nvSpPr>
        <p:spPr>
          <a:xfrm>
            <a:off x="405665" y="248090"/>
            <a:ext cx="7354500" cy="6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700" b="1">
                <a:solidFill>
                  <a:srgbClr val="FFE500"/>
                </a:solidFill>
                <a:latin typeface="Montserrat"/>
                <a:ea typeface="Montserrat"/>
                <a:cs typeface="Montserrat"/>
                <a:sym typeface="Montserrat"/>
              </a:rPr>
              <a:t>ТРЕНД НА СПОРТ</a:t>
            </a:r>
            <a:endParaRPr sz="2700" b="1" i="0" u="none" strike="noStrike" cap="none">
              <a:solidFill>
                <a:srgbClr val="FFE5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73" name="Google Shape;673;p55"/>
          <p:cNvSpPr txBox="1"/>
          <p:nvPr/>
        </p:nvSpPr>
        <p:spPr>
          <a:xfrm>
            <a:off x="7283658" y="1305916"/>
            <a:ext cx="2002500" cy="5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rgbClr val="FFE5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Большой наружный карман </a:t>
            </a:r>
            <a:endParaRPr sz="800">
              <a:solidFill>
                <a:srgbClr val="FFE5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rgbClr val="FFE5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для мокрых вещей </a:t>
            </a:r>
            <a:endParaRPr sz="800">
              <a:solidFill>
                <a:srgbClr val="FFE5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rgbClr val="FFE5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и отделением для обуви</a:t>
            </a:r>
            <a:endParaRPr sz="800">
              <a:solidFill>
                <a:srgbClr val="FFE5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674" name="Google Shape;674;p55"/>
          <p:cNvSpPr txBox="1"/>
          <p:nvPr/>
        </p:nvSpPr>
        <p:spPr>
          <a:xfrm>
            <a:off x="4196725" y="1448004"/>
            <a:ext cx="1751400" cy="4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rgbClr val="FFE5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Вместительное основное отделение</a:t>
            </a:r>
            <a:endParaRPr sz="800">
              <a:solidFill>
                <a:srgbClr val="FFE5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675" name="Google Shape;675;p55"/>
          <p:cNvSpPr txBox="1"/>
          <p:nvPr/>
        </p:nvSpPr>
        <p:spPr>
          <a:xfrm>
            <a:off x="316390" y="664445"/>
            <a:ext cx="8609700" cy="51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Современный спорт — про самовыражение, про комфорт, стиль и чувство уверенности и ежедневной победы над собой после каждой тренировки.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Аксессуары помогут вам подчеркнуть индивидуальность и завершить образ, а также выглядеть модно и чувствовать себя превосходно вне зависимости 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от того, тренируетесь ли вы в зале или бегаете по парку.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76" name="Google Shape;676;p55"/>
          <p:cNvSpPr/>
          <p:nvPr/>
        </p:nvSpPr>
        <p:spPr>
          <a:xfrm rot="10800000">
            <a:off x="4343562" y="1305937"/>
            <a:ext cx="1289100" cy="1104300"/>
          </a:xfrm>
          <a:prstGeom prst="arc">
            <a:avLst>
              <a:gd name="adj1" fmla="val 16200000"/>
              <a:gd name="adj2" fmla="val 0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7" name="Google Shape;677;p55"/>
          <p:cNvSpPr/>
          <p:nvPr/>
        </p:nvSpPr>
        <p:spPr>
          <a:xfrm rot="10800000" flipH="1">
            <a:off x="7407462" y="1283762"/>
            <a:ext cx="1289100" cy="1104300"/>
          </a:xfrm>
          <a:prstGeom prst="arc">
            <a:avLst>
              <a:gd name="adj1" fmla="val 16200000"/>
              <a:gd name="adj2" fmla="val 0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78" name="Google Shape;678;p55" title="0b98e618-abd6-11ef-967a-00155d41c408.jpg"/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05694" y="1475100"/>
            <a:ext cx="1362900" cy="1362900"/>
          </a:xfrm>
          <a:prstGeom prst="ellipse">
            <a:avLst/>
          </a:prstGeom>
          <a:noFill/>
          <a:ln w="9525" cap="flat" cmpd="sng">
            <a:solidFill>
              <a:srgbClr val="FAE2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679" name="Google Shape;679;p55"/>
          <p:cNvSpPr txBox="1"/>
          <p:nvPr/>
        </p:nvSpPr>
        <p:spPr>
          <a:xfrm>
            <a:off x="322350" y="1423925"/>
            <a:ext cx="23445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Рюкзак мешок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SHIFT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Объём 3 л.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Светоотражающая полоса.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680" name="Google Shape;680;p55"/>
          <p:cNvSpPr/>
          <p:nvPr/>
        </p:nvSpPr>
        <p:spPr>
          <a:xfrm>
            <a:off x="1183089" y="267092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199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681" name="Google Shape;681;p55"/>
          <p:cNvSpPr/>
          <p:nvPr/>
        </p:nvSpPr>
        <p:spPr>
          <a:xfrm>
            <a:off x="421800" y="266892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9287</a:t>
            </a:r>
            <a:endParaRPr sz="800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685" name="Google Shape;685;p55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9084" y="1235790"/>
            <a:ext cx="401513" cy="183433"/>
          </a:xfrm>
          <a:prstGeom prst="rect">
            <a:avLst/>
          </a:prstGeom>
          <a:noFill/>
          <a:ln>
            <a:noFill/>
          </a:ln>
        </p:spPr>
      </p:pic>
      <p:sp>
        <p:nvSpPr>
          <p:cNvPr id="686" name="Google Shape;686;p55"/>
          <p:cNvSpPr/>
          <p:nvPr/>
        </p:nvSpPr>
        <p:spPr>
          <a:xfrm>
            <a:off x="454390" y="2430478"/>
            <a:ext cx="111000" cy="1104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687" name="Google Shape;687;p55"/>
          <p:cNvSpPr/>
          <p:nvPr/>
        </p:nvSpPr>
        <p:spPr>
          <a:xfrm>
            <a:off x="594047" y="2430478"/>
            <a:ext cx="111000" cy="1104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rgbClr val="79797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688" name="Google Shape;688;p55"/>
          <p:cNvSpPr/>
          <p:nvPr/>
        </p:nvSpPr>
        <p:spPr>
          <a:xfrm>
            <a:off x="1944400" y="2668925"/>
            <a:ext cx="688200" cy="2166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В ПУТИ</a:t>
            </a:r>
            <a:endParaRPr sz="6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02.06.2025</a:t>
            </a:r>
            <a:endParaRPr/>
          </a:p>
        </p:txBody>
      </p:sp>
      <p:sp>
        <p:nvSpPr>
          <p:cNvPr id="694" name="Google Shape;694;p55"/>
          <p:cNvSpPr txBox="1"/>
          <p:nvPr/>
        </p:nvSpPr>
        <p:spPr>
          <a:xfrm>
            <a:off x="322350" y="3002350"/>
            <a:ext cx="2344500" cy="10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Сумка спортивная</a:t>
            </a:r>
            <a:r>
              <a:rPr lang="ru" sz="10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1000" b="1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7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GYM</a:t>
            </a:r>
            <a:endParaRPr sz="9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Объём </a:t>
            </a:r>
            <a:r>
              <a:rPr lang="en-US" sz="6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19</a:t>
            </a:r>
            <a:r>
              <a:rPr lang="ru" sz="6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л.</a:t>
            </a:r>
            <a:endParaRPr sz="6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Отделение для обуви.</a:t>
            </a:r>
            <a:endParaRPr sz="6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695" name="Google Shape;695;p55"/>
          <p:cNvSpPr/>
          <p:nvPr/>
        </p:nvSpPr>
        <p:spPr>
          <a:xfrm>
            <a:off x="1183089" y="427147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2 155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696" name="Google Shape;696;p55"/>
          <p:cNvSpPr/>
          <p:nvPr/>
        </p:nvSpPr>
        <p:spPr>
          <a:xfrm>
            <a:off x="421800" y="426947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16814</a:t>
            </a:r>
            <a:endParaRPr sz="8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697" name="Google Shape;697;p55"/>
          <p:cNvGrpSpPr/>
          <p:nvPr/>
        </p:nvGrpSpPr>
        <p:grpSpPr>
          <a:xfrm>
            <a:off x="403647" y="4027056"/>
            <a:ext cx="390315" cy="110400"/>
            <a:chOff x="9620372" y="4256431"/>
            <a:chExt cx="390315" cy="110400"/>
          </a:xfrm>
        </p:grpSpPr>
        <p:sp>
          <p:nvSpPr>
            <p:cNvPr id="698" name="Google Shape;698;p55"/>
            <p:cNvSpPr/>
            <p:nvPr/>
          </p:nvSpPr>
          <p:spPr>
            <a:xfrm>
              <a:off x="9620372" y="4256431"/>
              <a:ext cx="111000" cy="110400"/>
            </a:xfrm>
            <a:prstGeom prst="ellipse">
              <a:avLst/>
            </a:prstGeom>
            <a:solidFill>
              <a:srgbClr val="0661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99" name="Google Shape;699;p55"/>
            <p:cNvSpPr/>
            <p:nvPr/>
          </p:nvSpPr>
          <p:spPr>
            <a:xfrm>
              <a:off x="9760030" y="4256431"/>
              <a:ext cx="111000" cy="110400"/>
            </a:xfrm>
            <a:prstGeom prst="ellipse">
              <a:avLst/>
            </a:prstGeom>
            <a:solidFill>
              <a:srgbClr val="9898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00" name="Google Shape;700;p55"/>
            <p:cNvSpPr/>
            <p:nvPr/>
          </p:nvSpPr>
          <p:spPr>
            <a:xfrm>
              <a:off x="9899687" y="4256431"/>
              <a:ext cx="111000" cy="110400"/>
            </a:xfrm>
            <a:prstGeom prst="ellipse">
              <a:avLst/>
            </a:prstGeom>
            <a:solidFill>
              <a:srgbClr val="000000"/>
            </a:solidFill>
            <a:ln>
              <a:solidFill>
                <a:schemeClr val="bg1">
                  <a:lumMod val="50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solidFill>
                  <a:schemeClr val="dk1"/>
                </a:solidFill>
                <a:highlight>
                  <a:srgbClr val="C0C0C0"/>
                </a:highlight>
              </a:endParaRPr>
            </a:p>
          </p:txBody>
        </p:sp>
      </p:grpSp>
      <p:sp>
        <p:nvSpPr>
          <p:cNvPr id="701" name="Google Shape;701;p55"/>
          <p:cNvSpPr/>
          <p:nvPr/>
        </p:nvSpPr>
        <p:spPr>
          <a:xfrm>
            <a:off x="1944400" y="4271475"/>
            <a:ext cx="803700" cy="2166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НА СКЛАДЕ</a:t>
            </a:r>
            <a:endParaRPr sz="6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24 000 ШТ.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" name="Google Shape;706;p56" title="fetrpack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8" y="0"/>
            <a:ext cx="9144000" cy="5143476"/>
          </a:xfrm>
          <a:prstGeom prst="rect">
            <a:avLst/>
          </a:prstGeom>
          <a:noFill/>
          <a:ln>
            <a:noFill/>
          </a:ln>
        </p:spPr>
      </p:pic>
      <p:sp>
        <p:nvSpPr>
          <p:cNvPr id="707" name="Google Shape;707;p56"/>
          <p:cNvSpPr/>
          <p:nvPr/>
        </p:nvSpPr>
        <p:spPr>
          <a:xfrm>
            <a:off x="410100" y="240275"/>
            <a:ext cx="7354500" cy="6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700" b="1">
                <a:solidFill>
                  <a:srgbClr val="FFE500"/>
                </a:solidFill>
                <a:latin typeface="Montserrat"/>
                <a:ea typeface="Montserrat"/>
                <a:cs typeface="Montserrat"/>
                <a:sym typeface="Montserrat"/>
              </a:rPr>
              <a:t>ТРЕНД НА ECO</a:t>
            </a:r>
            <a:endParaRPr sz="2700" b="1">
              <a:solidFill>
                <a:srgbClr val="FFE5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08" name="Google Shape;708;p56"/>
          <p:cNvSpPr txBox="1"/>
          <p:nvPr/>
        </p:nvSpPr>
        <p:spPr>
          <a:xfrm>
            <a:off x="341307" y="853475"/>
            <a:ext cx="22863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Сумка-шоппер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FELTY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Плотность 3 мм. 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Длина ручек 70 см.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709" name="Google Shape;709;p56"/>
          <p:cNvSpPr/>
          <p:nvPr/>
        </p:nvSpPr>
        <p:spPr>
          <a:xfrm>
            <a:off x="1948825" y="4513025"/>
            <a:ext cx="688200" cy="2166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В ПУТИ</a:t>
            </a:r>
            <a:endParaRPr sz="6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06.06.2025</a:t>
            </a:r>
            <a:endParaRPr/>
          </a:p>
        </p:txBody>
      </p:sp>
      <p:sp>
        <p:nvSpPr>
          <p:cNvPr id="710" name="Google Shape;710;p56"/>
          <p:cNvSpPr txBox="1"/>
          <p:nvPr/>
        </p:nvSpPr>
        <p:spPr>
          <a:xfrm>
            <a:off x="341306" y="2352238"/>
            <a:ext cx="16731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Пенал-косметичка</a:t>
            </a:r>
            <a:endParaRPr sz="9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7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FELTY</a:t>
            </a:r>
            <a:endParaRPr sz="9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11" name="Google Shape;711;p56"/>
          <p:cNvSpPr/>
          <p:nvPr/>
        </p:nvSpPr>
        <p:spPr>
          <a:xfrm>
            <a:off x="1174514" y="3012273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187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12" name="Google Shape;712;p56"/>
          <p:cNvSpPr/>
          <p:nvPr/>
        </p:nvSpPr>
        <p:spPr>
          <a:xfrm>
            <a:off x="413225" y="3010273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32837</a:t>
            </a:r>
            <a:endParaRPr sz="800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13" name="Google Shape;713;p56"/>
          <p:cNvSpPr/>
          <p:nvPr/>
        </p:nvSpPr>
        <p:spPr>
          <a:xfrm>
            <a:off x="1187552" y="190113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390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14" name="Google Shape;714;p56"/>
          <p:cNvSpPr/>
          <p:nvPr/>
        </p:nvSpPr>
        <p:spPr>
          <a:xfrm>
            <a:off x="426263" y="189913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32836</a:t>
            </a:r>
            <a:endParaRPr sz="800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15" name="Google Shape;715;p56"/>
          <p:cNvSpPr txBox="1"/>
          <p:nvPr/>
        </p:nvSpPr>
        <p:spPr>
          <a:xfrm>
            <a:off x="341307" y="3465375"/>
            <a:ext cx="22863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Термосумка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FELT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Объём 3 литра. Одно основное отделение 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 подкладкой из PEVA 3 мм.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716" name="Google Shape;716;p56"/>
          <p:cNvSpPr/>
          <p:nvPr/>
        </p:nvSpPr>
        <p:spPr>
          <a:xfrm>
            <a:off x="1187552" y="451303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999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17" name="Google Shape;717;p56"/>
          <p:cNvSpPr/>
          <p:nvPr/>
        </p:nvSpPr>
        <p:spPr>
          <a:xfrm>
            <a:off x="426263" y="451103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2462</a:t>
            </a:r>
            <a:endParaRPr sz="800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18" name="Google Shape;718;p56"/>
          <p:cNvSpPr txBox="1"/>
          <p:nvPr/>
        </p:nvSpPr>
        <p:spPr>
          <a:xfrm>
            <a:off x="2565106" y="1241088"/>
            <a:ext cx="16731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Брелок-ремувка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FELTY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19" name="Google Shape;719;p56"/>
          <p:cNvSpPr/>
          <p:nvPr/>
        </p:nvSpPr>
        <p:spPr>
          <a:xfrm>
            <a:off x="3398314" y="1901123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45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20" name="Google Shape;720;p56"/>
          <p:cNvSpPr/>
          <p:nvPr/>
        </p:nvSpPr>
        <p:spPr>
          <a:xfrm>
            <a:off x="2637025" y="1899123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32839</a:t>
            </a:r>
            <a:endParaRPr sz="800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21" name="Google Shape;721;p56"/>
          <p:cNvSpPr txBox="1"/>
          <p:nvPr/>
        </p:nvSpPr>
        <p:spPr>
          <a:xfrm>
            <a:off x="2565107" y="2352250"/>
            <a:ext cx="22863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Ключница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FELTY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2 кнопки-застёжки. 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Металлическая вставка на 6 ключей.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722" name="Google Shape;722;p56"/>
          <p:cNvSpPr/>
          <p:nvPr/>
        </p:nvSpPr>
        <p:spPr>
          <a:xfrm>
            <a:off x="3411352" y="339991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206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23" name="Google Shape;723;p56"/>
          <p:cNvSpPr/>
          <p:nvPr/>
        </p:nvSpPr>
        <p:spPr>
          <a:xfrm>
            <a:off x="2650063" y="339791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32838</a:t>
            </a:r>
            <a:endParaRPr sz="800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8" name="Google Shape;728;p57" title="Новая презентация (43)-3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2562" y="-52436"/>
            <a:ext cx="9220726" cy="5204676"/>
          </a:xfrm>
          <a:prstGeom prst="rect">
            <a:avLst/>
          </a:prstGeom>
          <a:noFill/>
          <a:ln>
            <a:noFill/>
          </a:ln>
        </p:spPr>
      </p:pic>
      <p:sp>
        <p:nvSpPr>
          <p:cNvPr id="729" name="Google Shape;729;p57"/>
          <p:cNvSpPr/>
          <p:nvPr/>
        </p:nvSpPr>
        <p:spPr>
          <a:xfrm>
            <a:off x="419625" y="242535"/>
            <a:ext cx="7354500" cy="6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700" b="1">
                <a:solidFill>
                  <a:srgbClr val="FFE500"/>
                </a:solidFill>
                <a:latin typeface="Montserrat"/>
                <a:ea typeface="Montserrat"/>
                <a:cs typeface="Montserrat"/>
                <a:sym typeface="Montserrat"/>
              </a:rPr>
              <a:t>ТРЕНД НА СВЕТООТРАЖАЮЩИЕ ЭЛЕМЕНТЫ</a:t>
            </a:r>
            <a:endParaRPr sz="2700" b="1">
              <a:solidFill>
                <a:srgbClr val="FFE5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730" name="Google Shape;730;p57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48825" y="3616278"/>
            <a:ext cx="1107300" cy="1107300"/>
          </a:xfrm>
          <a:prstGeom prst="ellipse">
            <a:avLst/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</p:pic>
      <p:grpSp>
        <p:nvGrpSpPr>
          <p:cNvPr id="731" name="Google Shape;731;p57"/>
          <p:cNvGrpSpPr/>
          <p:nvPr/>
        </p:nvGrpSpPr>
        <p:grpSpPr>
          <a:xfrm>
            <a:off x="426277" y="4169367"/>
            <a:ext cx="260208" cy="261509"/>
            <a:chOff x="299507" y="1108855"/>
            <a:chExt cx="240000" cy="241200"/>
          </a:xfrm>
        </p:grpSpPr>
        <p:pic>
          <p:nvPicPr>
            <p:cNvPr id="732" name="Google Shape;732;p57"/>
            <p:cNvPicPr preferRelativeResize="0"/>
            <p:nvPr/>
          </p:nvPicPr>
          <p:blipFill>
            <a:blip r:embed="rId5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33" name="Google Shape;733;p57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9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734" name="Google Shape;734;p57"/>
          <p:cNvSpPr txBox="1"/>
          <p:nvPr/>
        </p:nvSpPr>
        <p:spPr>
          <a:xfrm>
            <a:off x="331033" y="1394300"/>
            <a:ext cx="22863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Сумка для покупок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REFLECT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Основная ткань: 100% полиэстер.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Прочные ручки длиной 70 см.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735" name="Google Shape;735;p57"/>
          <p:cNvSpPr/>
          <p:nvPr/>
        </p:nvSpPr>
        <p:spPr>
          <a:xfrm>
            <a:off x="1187552" y="244196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465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36" name="Google Shape;736;p57"/>
          <p:cNvSpPr/>
          <p:nvPr/>
        </p:nvSpPr>
        <p:spPr>
          <a:xfrm>
            <a:off x="426263" y="243996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16812</a:t>
            </a:r>
            <a:endParaRPr sz="800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37" name="Google Shape;737;p57"/>
          <p:cNvSpPr txBox="1"/>
          <p:nvPr/>
        </p:nvSpPr>
        <p:spPr>
          <a:xfrm>
            <a:off x="331033" y="3104725"/>
            <a:ext cx="21801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Рюкзак мешок</a:t>
            </a:r>
            <a:endParaRPr sz="9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7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RAY</a:t>
            </a:r>
            <a:endParaRPr sz="9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Объём 3 л.</a:t>
            </a:r>
            <a:endParaRPr sz="6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Основная ткань: </a:t>
            </a:r>
            <a:endParaRPr sz="6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полиэстер, 210D.</a:t>
            </a:r>
            <a:endParaRPr sz="6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738" name="Google Shape;738;p57"/>
          <p:cNvSpPr/>
          <p:nvPr/>
        </p:nvSpPr>
        <p:spPr>
          <a:xfrm>
            <a:off x="1187552" y="450898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219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39" name="Google Shape;739;p57"/>
          <p:cNvSpPr/>
          <p:nvPr/>
        </p:nvSpPr>
        <p:spPr>
          <a:xfrm>
            <a:off x="426263" y="450698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16108</a:t>
            </a:r>
            <a:endParaRPr sz="800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40" name="Google Shape;740;p57"/>
          <p:cNvSpPr/>
          <p:nvPr/>
        </p:nvSpPr>
        <p:spPr>
          <a:xfrm>
            <a:off x="8034000" y="4513025"/>
            <a:ext cx="688200" cy="2166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В ПУТИ</a:t>
            </a:r>
            <a:endParaRPr sz="6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02.06.2025</a:t>
            </a:r>
            <a:endParaRPr/>
          </a:p>
        </p:txBody>
      </p:sp>
      <p:sp>
        <p:nvSpPr>
          <p:cNvPr id="741" name="Google Shape;741;p57"/>
          <p:cNvSpPr txBox="1"/>
          <p:nvPr/>
        </p:nvSpPr>
        <p:spPr>
          <a:xfrm>
            <a:off x="3225433" y="1394300"/>
            <a:ext cx="22863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Рюкзак мешок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REFLECT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полиэстер, 240гр/м2.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Укреплённые уголки.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742" name="Google Shape;742;p57"/>
          <p:cNvSpPr/>
          <p:nvPr/>
        </p:nvSpPr>
        <p:spPr>
          <a:xfrm>
            <a:off x="4081952" y="244196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430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43" name="Google Shape;743;p57"/>
          <p:cNvSpPr/>
          <p:nvPr/>
        </p:nvSpPr>
        <p:spPr>
          <a:xfrm>
            <a:off x="3320663" y="243996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16798</a:t>
            </a:r>
            <a:endParaRPr sz="800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744" name="Google Shape;744;p57"/>
          <p:cNvGrpSpPr/>
          <p:nvPr/>
        </p:nvGrpSpPr>
        <p:grpSpPr>
          <a:xfrm>
            <a:off x="3307615" y="4169367"/>
            <a:ext cx="260208" cy="261509"/>
            <a:chOff x="299507" y="1108855"/>
            <a:chExt cx="240000" cy="241200"/>
          </a:xfrm>
        </p:grpSpPr>
        <p:pic>
          <p:nvPicPr>
            <p:cNvPr id="745" name="Google Shape;745;p57"/>
            <p:cNvPicPr preferRelativeResize="0"/>
            <p:nvPr/>
          </p:nvPicPr>
          <p:blipFill>
            <a:blip r:embed="rId5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46" name="Google Shape;746;p57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6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747" name="Google Shape;747;p57"/>
          <p:cNvSpPr txBox="1"/>
          <p:nvPr/>
        </p:nvSpPr>
        <p:spPr>
          <a:xfrm>
            <a:off x="3212371" y="3104725"/>
            <a:ext cx="21801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Рюкзак </a:t>
            </a:r>
            <a:endParaRPr sz="9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7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RUN</a:t>
            </a:r>
            <a:endParaRPr sz="9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Объём 4 л.</a:t>
            </a:r>
            <a:endParaRPr sz="6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Основная ткань: </a:t>
            </a:r>
            <a:endParaRPr sz="6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полиэстер</a:t>
            </a:r>
            <a:r>
              <a:rPr lang="en-US" sz="6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</a:t>
            </a:r>
            <a:endParaRPr sz="6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748" name="Google Shape;748;p57"/>
          <p:cNvSpPr/>
          <p:nvPr/>
        </p:nvSpPr>
        <p:spPr>
          <a:xfrm>
            <a:off x="4068889" y="450898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1 729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49" name="Google Shape;749;p57"/>
          <p:cNvSpPr/>
          <p:nvPr/>
        </p:nvSpPr>
        <p:spPr>
          <a:xfrm>
            <a:off x="3307600" y="450698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972069</a:t>
            </a:r>
            <a:endParaRPr sz="800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4" name="Google Shape;754;p58" title="88_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755" name="Google Shape;755;p58"/>
          <p:cNvSpPr/>
          <p:nvPr/>
        </p:nvSpPr>
        <p:spPr>
          <a:xfrm>
            <a:off x="400050" y="242430"/>
            <a:ext cx="8418900" cy="4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7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НОВЫЕ МОДЕЛИ ТЕРМОСУМОК</a:t>
            </a:r>
            <a:endParaRPr sz="2700">
              <a:solidFill>
                <a:schemeClr val="lt1"/>
              </a:solidFill>
            </a:endParaRPr>
          </a:p>
        </p:txBody>
      </p:sp>
      <p:sp>
        <p:nvSpPr>
          <p:cNvPr id="762" name="Google Shape;762;p58"/>
          <p:cNvSpPr txBox="1"/>
          <p:nvPr/>
        </p:nvSpPr>
        <p:spPr>
          <a:xfrm>
            <a:off x="333785" y="828483"/>
            <a:ext cx="24783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Термосумка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LUNCH</a:t>
            </a:r>
            <a:endParaRPr sz="27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63" name="Google Shape;763;p58"/>
          <p:cNvSpPr/>
          <p:nvPr/>
        </p:nvSpPr>
        <p:spPr>
          <a:xfrm>
            <a:off x="431593" y="1530460"/>
            <a:ext cx="111000" cy="110400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4" name="Google Shape;764;p58"/>
          <p:cNvSpPr/>
          <p:nvPr/>
        </p:nvSpPr>
        <p:spPr>
          <a:xfrm>
            <a:off x="573731" y="1530460"/>
            <a:ext cx="111000" cy="110400"/>
          </a:xfrm>
          <a:prstGeom prst="ellipse">
            <a:avLst/>
          </a:prstGeom>
          <a:solidFill>
            <a:srgbClr val="7979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5" name="Google Shape;765;p58"/>
          <p:cNvSpPr/>
          <p:nvPr/>
        </p:nvSpPr>
        <p:spPr>
          <a:xfrm>
            <a:off x="715043" y="1530460"/>
            <a:ext cx="111000" cy="110400"/>
          </a:xfrm>
          <a:prstGeom prst="ellipse">
            <a:avLst/>
          </a:prstGeom>
          <a:solidFill>
            <a:srgbClr val="0B539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6" name="Google Shape;766;p58"/>
          <p:cNvSpPr txBox="1"/>
          <p:nvPr/>
        </p:nvSpPr>
        <p:spPr>
          <a:xfrm>
            <a:off x="333785" y="2255576"/>
            <a:ext cx="24783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Термосумка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EAT</a:t>
            </a:r>
            <a:endParaRPr sz="27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67" name="Google Shape;767;p58"/>
          <p:cNvSpPr/>
          <p:nvPr/>
        </p:nvSpPr>
        <p:spPr>
          <a:xfrm>
            <a:off x="431593" y="2957554"/>
            <a:ext cx="111000" cy="110400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8" name="Google Shape;768;p58"/>
          <p:cNvSpPr/>
          <p:nvPr/>
        </p:nvSpPr>
        <p:spPr>
          <a:xfrm>
            <a:off x="573731" y="2957554"/>
            <a:ext cx="111000" cy="110400"/>
          </a:xfrm>
          <a:prstGeom prst="ellipse">
            <a:avLst/>
          </a:prstGeom>
          <a:solidFill>
            <a:srgbClr val="7979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9" name="Google Shape;769;p58"/>
          <p:cNvSpPr/>
          <p:nvPr/>
        </p:nvSpPr>
        <p:spPr>
          <a:xfrm>
            <a:off x="715043" y="2957554"/>
            <a:ext cx="111000" cy="110400"/>
          </a:xfrm>
          <a:prstGeom prst="ellipse">
            <a:avLst/>
          </a:prstGeom>
          <a:solidFill>
            <a:srgbClr val="0B539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0" name="Google Shape;770;p58"/>
          <p:cNvSpPr txBox="1"/>
          <p:nvPr/>
        </p:nvSpPr>
        <p:spPr>
          <a:xfrm>
            <a:off x="333785" y="3779576"/>
            <a:ext cx="24783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Термосумка с карманом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POCKET</a:t>
            </a:r>
            <a:endParaRPr sz="27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71" name="Google Shape;771;p58"/>
          <p:cNvSpPr txBox="1"/>
          <p:nvPr/>
        </p:nvSpPr>
        <p:spPr>
          <a:xfrm>
            <a:off x="2415619" y="828483"/>
            <a:ext cx="24783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Термосумка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FRESH</a:t>
            </a:r>
            <a:endParaRPr sz="27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72" name="Google Shape;772;p58"/>
          <p:cNvSpPr/>
          <p:nvPr/>
        </p:nvSpPr>
        <p:spPr>
          <a:xfrm>
            <a:off x="2513426" y="1530460"/>
            <a:ext cx="111000" cy="110400"/>
          </a:xfrm>
          <a:prstGeom prst="ellipse">
            <a:avLst/>
          </a:prstGeom>
          <a:solidFill>
            <a:srgbClr val="0B539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3" name="Google Shape;773;p58"/>
          <p:cNvSpPr/>
          <p:nvPr/>
        </p:nvSpPr>
        <p:spPr>
          <a:xfrm>
            <a:off x="2655565" y="1530460"/>
            <a:ext cx="111000" cy="110400"/>
          </a:xfrm>
          <a:prstGeom prst="ellipse">
            <a:avLst/>
          </a:prstGeom>
          <a:solidFill>
            <a:srgbClr val="7979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4" name="Google Shape;774;p58"/>
          <p:cNvSpPr txBox="1"/>
          <p:nvPr/>
        </p:nvSpPr>
        <p:spPr>
          <a:xfrm>
            <a:off x="4230338" y="828483"/>
            <a:ext cx="24783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Термосумка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KEEP</a:t>
            </a:r>
            <a:endParaRPr sz="27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75" name="Google Shape;775;p58"/>
          <p:cNvSpPr/>
          <p:nvPr/>
        </p:nvSpPr>
        <p:spPr>
          <a:xfrm>
            <a:off x="4328146" y="1530460"/>
            <a:ext cx="111000" cy="110400"/>
          </a:xfrm>
          <a:prstGeom prst="ellipse">
            <a:avLst/>
          </a:prstGeom>
          <a:solidFill>
            <a:srgbClr val="0B539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6" name="Google Shape;776;p58"/>
          <p:cNvSpPr/>
          <p:nvPr/>
        </p:nvSpPr>
        <p:spPr>
          <a:xfrm>
            <a:off x="4470284" y="1530460"/>
            <a:ext cx="111000" cy="110400"/>
          </a:xfrm>
          <a:prstGeom prst="ellipse">
            <a:avLst/>
          </a:prstGeom>
          <a:solidFill>
            <a:srgbClr val="7979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7" name="Google Shape;777;p58"/>
          <p:cNvSpPr/>
          <p:nvPr/>
        </p:nvSpPr>
        <p:spPr>
          <a:xfrm>
            <a:off x="1187552" y="178233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799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78" name="Google Shape;778;p58"/>
          <p:cNvSpPr/>
          <p:nvPr/>
        </p:nvSpPr>
        <p:spPr>
          <a:xfrm>
            <a:off x="426263" y="178033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9296</a:t>
            </a:r>
            <a:endParaRPr sz="800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79" name="Google Shape;779;p58"/>
          <p:cNvSpPr/>
          <p:nvPr/>
        </p:nvSpPr>
        <p:spPr>
          <a:xfrm>
            <a:off x="3274702" y="178133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735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80" name="Google Shape;780;p58"/>
          <p:cNvSpPr/>
          <p:nvPr/>
        </p:nvSpPr>
        <p:spPr>
          <a:xfrm>
            <a:off x="2513413" y="177933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4325</a:t>
            </a:r>
            <a:endParaRPr sz="800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81" name="Google Shape;781;p58"/>
          <p:cNvSpPr/>
          <p:nvPr/>
        </p:nvSpPr>
        <p:spPr>
          <a:xfrm>
            <a:off x="5089427" y="178333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999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82" name="Google Shape;782;p58"/>
          <p:cNvSpPr/>
          <p:nvPr/>
        </p:nvSpPr>
        <p:spPr>
          <a:xfrm>
            <a:off x="4328138" y="178133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4046</a:t>
            </a:r>
            <a:endParaRPr sz="800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83" name="Google Shape;783;p58"/>
          <p:cNvSpPr/>
          <p:nvPr/>
        </p:nvSpPr>
        <p:spPr>
          <a:xfrm>
            <a:off x="1187552" y="321141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599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84" name="Google Shape;784;p58"/>
          <p:cNvSpPr/>
          <p:nvPr/>
        </p:nvSpPr>
        <p:spPr>
          <a:xfrm>
            <a:off x="426263" y="320941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9298</a:t>
            </a:r>
            <a:endParaRPr sz="800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85" name="Google Shape;785;p58"/>
          <p:cNvSpPr/>
          <p:nvPr/>
        </p:nvSpPr>
        <p:spPr>
          <a:xfrm>
            <a:off x="1183077" y="450681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1 470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86" name="Google Shape;786;p58"/>
          <p:cNvSpPr/>
          <p:nvPr/>
        </p:nvSpPr>
        <p:spPr>
          <a:xfrm>
            <a:off x="421788" y="450481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16110</a:t>
            </a:r>
            <a:endParaRPr sz="800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87" name="Google Shape;787;p58"/>
          <p:cNvSpPr/>
          <p:nvPr/>
        </p:nvSpPr>
        <p:spPr>
          <a:xfrm>
            <a:off x="7654775" y="4513025"/>
            <a:ext cx="1067400" cy="2166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В ПУТИ 11 500 ШТ. +</a:t>
            </a:r>
            <a:endParaRPr sz="6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06.06.2025</a:t>
            </a: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2" name="Google Shape;792;p59" title="33_1.png"/>
          <p:cNvPicPr preferRelativeResize="0"/>
          <p:nvPr/>
        </p:nvPicPr>
        <p:blipFill rotWithShape="1">
          <a:blip r:embed="rId3">
            <a:alphaModFix/>
          </a:blip>
          <a:srcRect l="6453" r="4649"/>
          <a:stretch/>
        </p:blipFill>
        <p:spPr>
          <a:xfrm>
            <a:off x="0" y="-20723"/>
            <a:ext cx="9197375" cy="5173524"/>
          </a:xfrm>
          <a:prstGeom prst="rect">
            <a:avLst/>
          </a:prstGeom>
          <a:noFill/>
          <a:ln>
            <a:noFill/>
          </a:ln>
        </p:spPr>
      </p:pic>
      <p:sp>
        <p:nvSpPr>
          <p:cNvPr id="793" name="Google Shape;793;p59"/>
          <p:cNvSpPr/>
          <p:nvPr/>
        </p:nvSpPr>
        <p:spPr>
          <a:xfrm>
            <a:off x="419625" y="240275"/>
            <a:ext cx="7354500" cy="6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700" b="1">
                <a:solidFill>
                  <a:srgbClr val="FFE500"/>
                </a:solidFill>
                <a:latin typeface="Montserrat"/>
                <a:ea typeface="Montserrat"/>
                <a:cs typeface="Montserrat"/>
                <a:sym typeface="Montserrat"/>
              </a:rPr>
              <a:t>ТЕРМОСУМКИ</a:t>
            </a:r>
            <a:endParaRPr sz="2700" b="1">
              <a:solidFill>
                <a:srgbClr val="FFE5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794" name="Google Shape;794;p59" title="ba6d67be-f8d0-11eb-9563-00155da68a10.jpg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586" t="19172" r="9586"/>
          <a:stretch/>
        </p:blipFill>
        <p:spPr>
          <a:xfrm>
            <a:off x="1948814" y="1607600"/>
            <a:ext cx="1036800" cy="1036800"/>
          </a:xfrm>
          <a:prstGeom prst="ellipse">
            <a:avLst/>
          </a:prstGeom>
          <a:noFill/>
          <a:ln w="9525" cap="flat" cmpd="sng">
            <a:solidFill>
              <a:srgbClr val="FFE400"/>
            </a:solidFill>
            <a:prstDash val="solid"/>
            <a:round/>
            <a:headEnd type="none" w="sm" len="sm"/>
            <a:tailEnd type="none" w="sm" len="sm"/>
          </a:ln>
        </p:spPr>
      </p:pic>
      <p:grpSp>
        <p:nvGrpSpPr>
          <p:cNvPr id="795" name="Google Shape;795;p59"/>
          <p:cNvGrpSpPr/>
          <p:nvPr/>
        </p:nvGrpSpPr>
        <p:grpSpPr>
          <a:xfrm>
            <a:off x="421793" y="4275107"/>
            <a:ext cx="531930" cy="114614"/>
            <a:chOff x="9765468" y="4188232"/>
            <a:chExt cx="531930" cy="114614"/>
          </a:xfrm>
        </p:grpSpPr>
        <p:sp>
          <p:nvSpPr>
            <p:cNvPr id="796" name="Google Shape;796;p59"/>
            <p:cNvSpPr/>
            <p:nvPr/>
          </p:nvSpPr>
          <p:spPr>
            <a:xfrm>
              <a:off x="9765468" y="4191046"/>
              <a:ext cx="111000" cy="1104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59"/>
            <p:cNvSpPr/>
            <p:nvPr/>
          </p:nvSpPr>
          <p:spPr>
            <a:xfrm>
              <a:off x="9907606" y="4188232"/>
              <a:ext cx="111000" cy="110400"/>
            </a:xfrm>
            <a:prstGeom prst="ellipse">
              <a:avLst/>
            </a:prstGeom>
            <a:solidFill>
              <a:srgbClr val="0661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59"/>
            <p:cNvSpPr/>
            <p:nvPr/>
          </p:nvSpPr>
          <p:spPr>
            <a:xfrm>
              <a:off x="10048918" y="4192446"/>
              <a:ext cx="111000" cy="110400"/>
            </a:xfrm>
            <a:prstGeom prst="ellipse">
              <a:avLst/>
            </a:prstGeom>
            <a:solidFill>
              <a:srgbClr val="00B7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59"/>
            <p:cNvSpPr/>
            <p:nvPr/>
          </p:nvSpPr>
          <p:spPr>
            <a:xfrm>
              <a:off x="10186398" y="4189632"/>
              <a:ext cx="111000" cy="110400"/>
            </a:xfrm>
            <a:prstGeom prst="ellipse">
              <a:avLst/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800" name="Google Shape;800;p59" title="6705385e-5670-11ec-95e7-00155da68a11.jpg"/>
          <p:cNvPicPr preferRelativeResize="0"/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8825" y="3693435"/>
            <a:ext cx="1036800" cy="1036200"/>
          </a:xfrm>
          <a:prstGeom prst="ellipse">
            <a:avLst/>
          </a:prstGeom>
          <a:noFill/>
          <a:ln w="9525" cap="flat" cmpd="sng">
            <a:solidFill>
              <a:srgbClr val="FFE400"/>
            </a:solidFill>
            <a:prstDash val="solid"/>
            <a:round/>
            <a:headEnd type="none" w="sm" len="sm"/>
            <a:tailEnd type="none" w="sm" len="sm"/>
          </a:ln>
        </p:spPr>
      </p:pic>
      <p:grpSp>
        <p:nvGrpSpPr>
          <p:cNvPr id="801" name="Google Shape;801;p59"/>
          <p:cNvGrpSpPr/>
          <p:nvPr/>
        </p:nvGrpSpPr>
        <p:grpSpPr>
          <a:xfrm>
            <a:off x="6722118" y="3350534"/>
            <a:ext cx="394450" cy="114614"/>
            <a:chOff x="9672893" y="3350534"/>
            <a:chExt cx="394450" cy="114614"/>
          </a:xfrm>
        </p:grpSpPr>
        <p:sp>
          <p:nvSpPr>
            <p:cNvPr id="802" name="Google Shape;802;p59"/>
            <p:cNvSpPr/>
            <p:nvPr/>
          </p:nvSpPr>
          <p:spPr>
            <a:xfrm>
              <a:off x="9672893" y="3353347"/>
              <a:ext cx="111000" cy="1104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59"/>
            <p:cNvSpPr/>
            <p:nvPr/>
          </p:nvSpPr>
          <p:spPr>
            <a:xfrm>
              <a:off x="9815031" y="3350534"/>
              <a:ext cx="111000" cy="110400"/>
            </a:xfrm>
            <a:prstGeom prst="ellipse">
              <a:avLst/>
            </a:prstGeom>
            <a:solidFill>
              <a:srgbClr val="0661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59"/>
            <p:cNvSpPr/>
            <p:nvPr/>
          </p:nvSpPr>
          <p:spPr>
            <a:xfrm>
              <a:off x="9956343" y="3354747"/>
              <a:ext cx="111000" cy="110400"/>
            </a:xfrm>
            <a:prstGeom prst="ellipse">
              <a:avLst/>
            </a:prstGeom>
            <a:solidFill>
              <a:srgbClr val="C903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5" name="Google Shape;805;p59"/>
          <p:cNvGrpSpPr/>
          <p:nvPr/>
        </p:nvGrpSpPr>
        <p:grpSpPr>
          <a:xfrm>
            <a:off x="6735168" y="1596590"/>
            <a:ext cx="394450" cy="114614"/>
            <a:chOff x="9672893" y="1446240"/>
            <a:chExt cx="394450" cy="114614"/>
          </a:xfrm>
        </p:grpSpPr>
        <p:sp>
          <p:nvSpPr>
            <p:cNvPr id="806" name="Google Shape;806;p59"/>
            <p:cNvSpPr/>
            <p:nvPr/>
          </p:nvSpPr>
          <p:spPr>
            <a:xfrm>
              <a:off x="9672893" y="1449054"/>
              <a:ext cx="111000" cy="110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59"/>
            <p:cNvSpPr/>
            <p:nvPr/>
          </p:nvSpPr>
          <p:spPr>
            <a:xfrm>
              <a:off x="9815031" y="1446240"/>
              <a:ext cx="111000" cy="110400"/>
            </a:xfrm>
            <a:prstGeom prst="ellipse">
              <a:avLst/>
            </a:prstGeom>
            <a:solidFill>
              <a:srgbClr val="0661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59"/>
            <p:cNvSpPr/>
            <p:nvPr/>
          </p:nvSpPr>
          <p:spPr>
            <a:xfrm>
              <a:off x="9956343" y="1450454"/>
              <a:ext cx="111000" cy="110400"/>
            </a:xfrm>
            <a:prstGeom prst="ellipse">
              <a:avLst/>
            </a:prstGeom>
            <a:solidFill>
              <a:srgbClr val="C903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09" name="Google Shape;809;p59"/>
          <p:cNvSpPr/>
          <p:nvPr/>
        </p:nvSpPr>
        <p:spPr>
          <a:xfrm rot="177782" flipH="1">
            <a:off x="5496607" y="916656"/>
            <a:ext cx="1833952" cy="1979645"/>
          </a:xfrm>
          <a:prstGeom prst="arc">
            <a:avLst>
              <a:gd name="adj1" fmla="val 16200000"/>
              <a:gd name="adj2" fmla="val 0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10" name="Google Shape;810;p59"/>
          <p:cNvGrpSpPr/>
          <p:nvPr/>
        </p:nvGrpSpPr>
        <p:grpSpPr>
          <a:xfrm>
            <a:off x="426277" y="2112992"/>
            <a:ext cx="260208" cy="261509"/>
            <a:chOff x="299507" y="1108855"/>
            <a:chExt cx="240000" cy="241200"/>
          </a:xfrm>
        </p:grpSpPr>
        <p:pic>
          <p:nvPicPr>
            <p:cNvPr id="811" name="Google Shape;811;p59"/>
            <p:cNvPicPr preferRelativeResize="0"/>
            <p:nvPr/>
          </p:nvPicPr>
          <p:blipFill>
            <a:blip r:embed="rId6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12" name="Google Shape;812;p59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6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813" name="Google Shape;813;p59"/>
          <p:cNvSpPr txBox="1"/>
          <p:nvPr/>
        </p:nvSpPr>
        <p:spPr>
          <a:xfrm>
            <a:off x="331033" y="1168550"/>
            <a:ext cx="21801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Термосумка</a:t>
            </a:r>
            <a:endParaRPr sz="9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7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HERTUM</a:t>
            </a:r>
            <a:endParaRPr sz="9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 dirty="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 dirty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Размер: 21х15х15 см.</a:t>
            </a:r>
            <a:endParaRPr sz="600" dirty="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 dirty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Нетканый материал, алюминий.</a:t>
            </a:r>
            <a:endParaRPr sz="600" dirty="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814" name="Google Shape;814;p59"/>
          <p:cNvSpPr/>
          <p:nvPr/>
        </p:nvSpPr>
        <p:spPr>
          <a:xfrm>
            <a:off x="1187552" y="242781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189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15" name="Google Shape;815;p59"/>
          <p:cNvSpPr/>
          <p:nvPr/>
        </p:nvSpPr>
        <p:spPr>
          <a:xfrm>
            <a:off x="426263" y="242581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345737</a:t>
            </a:r>
            <a:endParaRPr sz="800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16" name="Google Shape;816;p59"/>
          <p:cNvSpPr txBox="1"/>
          <p:nvPr/>
        </p:nvSpPr>
        <p:spPr>
          <a:xfrm>
            <a:off x="331033" y="3253775"/>
            <a:ext cx="2784900" cy="10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Термосумка + ланч бокс с приборами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PARLIK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Размер: 26х22х18 см.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Полиэстер, алюминий.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817" name="Google Shape;817;p59"/>
          <p:cNvSpPr/>
          <p:nvPr/>
        </p:nvSpPr>
        <p:spPr>
          <a:xfrm>
            <a:off x="1187552" y="451303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1115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18" name="Google Shape;818;p59"/>
          <p:cNvSpPr/>
          <p:nvPr/>
        </p:nvSpPr>
        <p:spPr>
          <a:xfrm>
            <a:off x="426263" y="451103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346060</a:t>
            </a:r>
            <a:endParaRPr sz="800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19" name="Google Shape;819;p59"/>
          <p:cNvSpPr/>
          <p:nvPr/>
        </p:nvSpPr>
        <p:spPr>
          <a:xfrm>
            <a:off x="7496452" y="184006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1 029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20" name="Google Shape;820;p59"/>
          <p:cNvSpPr/>
          <p:nvPr/>
        </p:nvSpPr>
        <p:spPr>
          <a:xfrm>
            <a:off x="6735163" y="183806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345298</a:t>
            </a:r>
            <a:endParaRPr sz="800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21" name="Google Shape;821;p59"/>
          <p:cNvSpPr txBox="1"/>
          <p:nvPr/>
        </p:nvSpPr>
        <p:spPr>
          <a:xfrm>
            <a:off x="6639933" y="580800"/>
            <a:ext cx="21801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Термосумка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ARTIRIAN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Объём 12 л.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Алюминевая подкладка.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822" name="Google Shape;822;p59"/>
          <p:cNvSpPr/>
          <p:nvPr/>
        </p:nvSpPr>
        <p:spPr>
          <a:xfrm>
            <a:off x="7496452" y="358858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505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23" name="Google Shape;823;p59"/>
          <p:cNvSpPr/>
          <p:nvPr/>
        </p:nvSpPr>
        <p:spPr>
          <a:xfrm>
            <a:off x="6735163" y="358658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343074</a:t>
            </a:r>
            <a:endParaRPr sz="800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24" name="Google Shape;824;p59"/>
          <p:cNvSpPr txBox="1"/>
          <p:nvPr/>
        </p:nvSpPr>
        <p:spPr>
          <a:xfrm>
            <a:off x="6639933" y="2329325"/>
            <a:ext cx="2180100" cy="10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Термосумка для бутылки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9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FRESHER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D=11 см.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Полиэстер.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" name="Google Shape;829;p60" title="pick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30" name="Google Shape;830;p60" title="pick1.png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0631" y="1837259"/>
            <a:ext cx="1356600" cy="1356600"/>
          </a:xfrm>
          <a:prstGeom prst="ellipse">
            <a:avLst/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831" name="Google Shape;831;p60" title="pick2.png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98471" y="1837345"/>
            <a:ext cx="1356600" cy="1356600"/>
          </a:xfrm>
          <a:prstGeom prst="ellipse">
            <a:avLst/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832" name="Google Shape;832;p60"/>
          <p:cNvSpPr/>
          <p:nvPr/>
        </p:nvSpPr>
        <p:spPr>
          <a:xfrm>
            <a:off x="419625" y="240275"/>
            <a:ext cx="7354500" cy="109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700" b="1">
                <a:solidFill>
                  <a:srgbClr val="FFE500"/>
                </a:solidFill>
                <a:latin typeface="Montserrat"/>
                <a:ea typeface="Montserrat"/>
                <a:cs typeface="Montserrat"/>
                <a:sym typeface="Montserrat"/>
              </a:rPr>
              <a:t>ЗАРЯДИСЬ НА ПРИКЛЮЧЕНИЯ</a:t>
            </a:r>
            <a:endParaRPr sz="2700" b="1">
              <a:solidFill>
                <a:srgbClr val="FFE5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Твоя энергия в каждом шаге!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Эта капсульная коллекция создана для тех, кто не боится мечтать и осваивать новое. </a:t>
            </a:r>
            <a:b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Этот набор — ваш надёжный спутник в городских приключениях и за их пределами.</a:t>
            </a:r>
            <a:endParaRPr sz="2700" b="1">
              <a:solidFill>
                <a:srgbClr val="FFE5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833" name="Google Shape;833;p60"/>
          <p:cNvGrpSpPr/>
          <p:nvPr/>
        </p:nvGrpSpPr>
        <p:grpSpPr>
          <a:xfrm>
            <a:off x="434828" y="2728213"/>
            <a:ext cx="798892" cy="114614"/>
            <a:chOff x="434828" y="2728213"/>
            <a:chExt cx="798892" cy="114614"/>
          </a:xfrm>
        </p:grpSpPr>
        <p:sp>
          <p:nvSpPr>
            <p:cNvPr id="834" name="Google Shape;834;p60"/>
            <p:cNvSpPr/>
            <p:nvPr/>
          </p:nvSpPr>
          <p:spPr>
            <a:xfrm>
              <a:off x="434828" y="2729613"/>
              <a:ext cx="111000" cy="1104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60"/>
            <p:cNvSpPr/>
            <p:nvPr/>
          </p:nvSpPr>
          <p:spPr>
            <a:xfrm>
              <a:off x="572565" y="2732427"/>
              <a:ext cx="111000" cy="110400"/>
            </a:xfrm>
            <a:prstGeom prst="ellipse">
              <a:avLst/>
            </a:prstGeom>
            <a:solidFill>
              <a:srgbClr val="0737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60"/>
            <p:cNvSpPr/>
            <p:nvPr/>
          </p:nvSpPr>
          <p:spPr>
            <a:xfrm>
              <a:off x="710045" y="2729613"/>
              <a:ext cx="111000" cy="110400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60"/>
            <p:cNvSpPr/>
            <p:nvPr/>
          </p:nvSpPr>
          <p:spPr>
            <a:xfrm>
              <a:off x="847503" y="2728213"/>
              <a:ext cx="111000" cy="1104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60"/>
            <p:cNvSpPr/>
            <p:nvPr/>
          </p:nvSpPr>
          <p:spPr>
            <a:xfrm>
              <a:off x="985240" y="2731027"/>
              <a:ext cx="111000" cy="110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60"/>
            <p:cNvSpPr/>
            <p:nvPr/>
          </p:nvSpPr>
          <p:spPr>
            <a:xfrm>
              <a:off x="1122720" y="2728213"/>
              <a:ext cx="111000" cy="110400"/>
            </a:xfrm>
            <a:prstGeom prst="ellipse">
              <a:avLst/>
            </a:prstGeom>
            <a:solidFill>
              <a:srgbClr val="FFE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0" name="Google Shape;840;p60"/>
          <p:cNvSpPr txBox="1"/>
          <p:nvPr/>
        </p:nvSpPr>
        <p:spPr>
          <a:xfrm>
            <a:off x="331033" y="1718100"/>
            <a:ext cx="21801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Рюкзак</a:t>
            </a:r>
            <a:endParaRPr sz="9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7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PICK</a:t>
            </a:r>
            <a:endParaRPr sz="9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Объём </a:t>
            </a:r>
            <a:r>
              <a:rPr lang="en-US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6</a:t>
            </a: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ru" sz="6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л. </a:t>
            </a:r>
            <a:endParaRPr sz="6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полиэстер, 210 D.</a:t>
            </a:r>
            <a:endParaRPr sz="6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841" name="Google Shape;841;p60"/>
          <p:cNvSpPr/>
          <p:nvPr/>
        </p:nvSpPr>
        <p:spPr>
          <a:xfrm>
            <a:off x="1187552" y="297736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809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42" name="Google Shape;842;p60"/>
          <p:cNvSpPr/>
          <p:nvPr/>
        </p:nvSpPr>
        <p:spPr>
          <a:xfrm>
            <a:off x="426263" y="297536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16778</a:t>
            </a:r>
            <a:endParaRPr sz="800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43" name="Google Shape;843;p60"/>
          <p:cNvSpPr txBox="1"/>
          <p:nvPr/>
        </p:nvSpPr>
        <p:spPr>
          <a:xfrm>
            <a:off x="331043" y="3779576"/>
            <a:ext cx="24783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Бутылка для воды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FLASK</a:t>
            </a:r>
            <a:endParaRPr sz="27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44" name="Google Shape;844;p60"/>
          <p:cNvSpPr/>
          <p:nvPr/>
        </p:nvSpPr>
        <p:spPr>
          <a:xfrm>
            <a:off x="1187552" y="450681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697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45" name="Google Shape;845;p60"/>
          <p:cNvSpPr/>
          <p:nvPr/>
        </p:nvSpPr>
        <p:spPr>
          <a:xfrm>
            <a:off x="426263" y="450481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1113</a:t>
            </a:r>
            <a:endParaRPr sz="800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46" name="Google Shape;846;p60"/>
          <p:cNvSpPr/>
          <p:nvPr/>
        </p:nvSpPr>
        <p:spPr>
          <a:xfrm>
            <a:off x="1948825" y="4513025"/>
            <a:ext cx="688200" cy="2166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В ПУТИ</a:t>
            </a:r>
            <a:endParaRPr sz="6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05.05.2025</a:t>
            </a:r>
            <a:endParaRPr/>
          </a:p>
        </p:txBody>
      </p:sp>
      <p:sp>
        <p:nvSpPr>
          <p:cNvPr id="847" name="Google Shape;847;p60"/>
          <p:cNvSpPr txBox="1"/>
          <p:nvPr/>
        </p:nvSpPr>
        <p:spPr>
          <a:xfrm>
            <a:off x="3085043" y="3785801"/>
            <a:ext cx="24783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Подушка дорожная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SOFT</a:t>
            </a:r>
            <a:endParaRPr sz="27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48" name="Google Shape;848;p60"/>
          <p:cNvSpPr/>
          <p:nvPr/>
        </p:nvSpPr>
        <p:spPr>
          <a:xfrm>
            <a:off x="3941552" y="451303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1 069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49" name="Google Shape;849;p60"/>
          <p:cNvSpPr/>
          <p:nvPr/>
        </p:nvSpPr>
        <p:spPr>
          <a:xfrm>
            <a:off x="3180263" y="451103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62000</a:t>
            </a:r>
            <a:endParaRPr sz="800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4" name="Google Shape;854;p61" title="rush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11"/>
          </a:xfrm>
          <a:prstGeom prst="rect">
            <a:avLst/>
          </a:prstGeom>
          <a:noFill/>
          <a:ln>
            <a:noFill/>
          </a:ln>
        </p:spPr>
      </p:pic>
      <p:sp>
        <p:nvSpPr>
          <p:cNvPr id="855" name="Google Shape;855;p61"/>
          <p:cNvSpPr/>
          <p:nvPr/>
        </p:nvSpPr>
        <p:spPr>
          <a:xfrm>
            <a:off x="394175" y="244462"/>
            <a:ext cx="7354500" cy="6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700" b="1">
                <a:solidFill>
                  <a:srgbClr val="FFE500"/>
                </a:solidFill>
                <a:latin typeface="Montserrat"/>
                <a:ea typeface="Montserrat"/>
                <a:cs typeface="Montserrat"/>
                <a:sym typeface="Montserrat"/>
              </a:rPr>
              <a:t>TOTAL BLACK</a:t>
            </a:r>
            <a:endParaRPr sz="2700" b="1">
              <a:solidFill>
                <a:srgbClr val="FFE5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56" name="Google Shape;856;p61"/>
          <p:cNvSpPr txBox="1"/>
          <p:nvPr/>
        </p:nvSpPr>
        <p:spPr>
          <a:xfrm>
            <a:off x="330233" y="664450"/>
            <a:ext cx="4844700" cy="78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Отличное решение для повседневных задач и активного образа жизни. </a:t>
            </a:r>
            <a:b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Позволит всегда оставаться в тенденциях, быть мобильным и продуктивным. </a:t>
            </a:r>
            <a:b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А лаконичный дизайн и качественная основа позволит сделать ваш бренд заметным, всегда актуальным и узнаваемым.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57" name="Google Shape;857;p61"/>
          <p:cNvSpPr txBox="1"/>
          <p:nvPr/>
        </p:nvSpPr>
        <p:spPr>
          <a:xfrm>
            <a:off x="4217775" y="1430787"/>
            <a:ext cx="2019600" cy="5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rgbClr val="FFE5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Несмотря на свой небольшой размер, в него поместится множество необходимых вещей</a:t>
            </a:r>
            <a:endParaRPr sz="800">
              <a:solidFill>
                <a:srgbClr val="FFE5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858" name="Google Shape;858;p61"/>
          <p:cNvSpPr/>
          <p:nvPr/>
        </p:nvSpPr>
        <p:spPr>
          <a:xfrm rot="-5400000">
            <a:off x="5579337" y="924549"/>
            <a:ext cx="1289100" cy="1104300"/>
          </a:xfrm>
          <a:prstGeom prst="arc">
            <a:avLst>
              <a:gd name="adj1" fmla="val 16200000"/>
              <a:gd name="adj2" fmla="val 0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9" name="Google Shape;859;p61"/>
          <p:cNvSpPr txBox="1"/>
          <p:nvPr/>
        </p:nvSpPr>
        <p:spPr>
          <a:xfrm>
            <a:off x="2407533" y="1427438"/>
            <a:ext cx="21801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Рюкзак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RUSH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Объём 9 л. 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полиэстер, 600 D.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860" name="Google Shape;860;p61"/>
          <p:cNvSpPr/>
          <p:nvPr/>
        </p:nvSpPr>
        <p:spPr>
          <a:xfrm>
            <a:off x="3264052" y="2686698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566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61" name="Google Shape;861;p61"/>
          <p:cNvSpPr/>
          <p:nvPr/>
        </p:nvSpPr>
        <p:spPr>
          <a:xfrm>
            <a:off x="2502763" y="2684698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16777</a:t>
            </a:r>
            <a:endParaRPr sz="800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62" name="Google Shape;862;p61"/>
          <p:cNvSpPr txBox="1"/>
          <p:nvPr/>
        </p:nvSpPr>
        <p:spPr>
          <a:xfrm>
            <a:off x="331035" y="3779575"/>
            <a:ext cx="20196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Чехол для карты на телефон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SIMPLY</a:t>
            </a:r>
            <a:endParaRPr sz="27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63" name="Google Shape;863;p61"/>
          <p:cNvSpPr/>
          <p:nvPr/>
        </p:nvSpPr>
        <p:spPr>
          <a:xfrm>
            <a:off x="1187552" y="450681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285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64" name="Google Shape;864;p61"/>
          <p:cNvSpPr/>
          <p:nvPr/>
        </p:nvSpPr>
        <p:spPr>
          <a:xfrm>
            <a:off x="426263" y="450481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19724</a:t>
            </a:r>
            <a:endParaRPr sz="800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865" name="Google Shape;865;p61"/>
          <p:cNvGrpSpPr/>
          <p:nvPr/>
        </p:nvGrpSpPr>
        <p:grpSpPr>
          <a:xfrm>
            <a:off x="2511316" y="2437221"/>
            <a:ext cx="936367" cy="114614"/>
            <a:chOff x="11490541" y="2403688"/>
            <a:chExt cx="936367" cy="114614"/>
          </a:xfrm>
        </p:grpSpPr>
        <p:sp>
          <p:nvSpPr>
            <p:cNvPr id="866" name="Google Shape;866;p61"/>
            <p:cNvSpPr/>
            <p:nvPr/>
          </p:nvSpPr>
          <p:spPr>
            <a:xfrm>
              <a:off x="11490541" y="2405088"/>
              <a:ext cx="111000" cy="110400"/>
            </a:xfrm>
            <a:prstGeom prst="ellipse">
              <a:avLst/>
            </a:prstGeom>
            <a:solidFill>
              <a:schemeClr val="dk2"/>
            </a:solidFill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61"/>
            <p:cNvSpPr/>
            <p:nvPr/>
          </p:nvSpPr>
          <p:spPr>
            <a:xfrm>
              <a:off x="11628278" y="2407902"/>
              <a:ext cx="111000" cy="1104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61"/>
            <p:cNvSpPr/>
            <p:nvPr/>
          </p:nvSpPr>
          <p:spPr>
            <a:xfrm>
              <a:off x="11903216" y="2403688"/>
              <a:ext cx="111000" cy="110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61"/>
            <p:cNvSpPr/>
            <p:nvPr/>
          </p:nvSpPr>
          <p:spPr>
            <a:xfrm>
              <a:off x="12040953" y="2406502"/>
              <a:ext cx="111000" cy="1104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61"/>
            <p:cNvSpPr/>
            <p:nvPr/>
          </p:nvSpPr>
          <p:spPr>
            <a:xfrm>
              <a:off x="12178433" y="2403688"/>
              <a:ext cx="111000" cy="110400"/>
            </a:xfrm>
            <a:prstGeom prst="ellipse">
              <a:avLst/>
            </a:prstGeom>
            <a:solidFill>
              <a:srgbClr val="FFE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61"/>
            <p:cNvSpPr/>
            <p:nvPr/>
          </p:nvSpPr>
          <p:spPr>
            <a:xfrm>
              <a:off x="12315908" y="2407888"/>
              <a:ext cx="111000" cy="110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61"/>
            <p:cNvSpPr/>
            <p:nvPr/>
          </p:nvSpPr>
          <p:spPr>
            <a:xfrm>
              <a:off x="11765758" y="2405088"/>
              <a:ext cx="111000" cy="110400"/>
            </a:xfrm>
            <a:prstGeom prst="ellipse">
              <a:avLst/>
            </a:prstGeom>
            <a:solidFill>
              <a:srgbClr val="1D51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73" name="Google Shape;873;p61"/>
          <p:cNvSpPr txBox="1"/>
          <p:nvPr/>
        </p:nvSpPr>
        <p:spPr>
          <a:xfrm>
            <a:off x="331035" y="1427438"/>
            <a:ext cx="20196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Бизнес-блокнот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CUBI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74" name="Google Shape;874;p61"/>
          <p:cNvSpPr/>
          <p:nvPr/>
        </p:nvSpPr>
        <p:spPr>
          <a:xfrm>
            <a:off x="1187552" y="2154673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756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75" name="Google Shape;875;p61"/>
          <p:cNvSpPr/>
          <p:nvPr/>
        </p:nvSpPr>
        <p:spPr>
          <a:xfrm>
            <a:off x="426263" y="2152673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21221</a:t>
            </a:r>
            <a:endParaRPr sz="800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76" name="Google Shape;876;p61"/>
          <p:cNvSpPr txBox="1"/>
          <p:nvPr/>
        </p:nvSpPr>
        <p:spPr>
          <a:xfrm>
            <a:off x="331035" y="2603500"/>
            <a:ext cx="20196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Термокружка вакуумная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BREW</a:t>
            </a:r>
            <a:endParaRPr sz="27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77" name="Google Shape;877;p61"/>
          <p:cNvSpPr/>
          <p:nvPr/>
        </p:nvSpPr>
        <p:spPr>
          <a:xfrm>
            <a:off x="1187552" y="333073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1 029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78" name="Google Shape;878;p61"/>
          <p:cNvSpPr/>
          <p:nvPr/>
        </p:nvSpPr>
        <p:spPr>
          <a:xfrm>
            <a:off x="426263" y="332873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28002</a:t>
            </a:r>
            <a:endParaRPr sz="800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79" name="Google Shape;879;p61"/>
          <p:cNvSpPr txBox="1"/>
          <p:nvPr/>
        </p:nvSpPr>
        <p:spPr>
          <a:xfrm>
            <a:off x="2436060" y="3370210"/>
            <a:ext cx="2019600" cy="11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9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Ручка шариковая</a:t>
            </a:r>
            <a:endParaRPr sz="9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7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FACTOR BLACK</a:t>
            </a:r>
            <a:endParaRPr sz="2700" b="1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80" name="Google Shape;880;p61"/>
          <p:cNvSpPr/>
          <p:nvPr/>
        </p:nvSpPr>
        <p:spPr>
          <a:xfrm>
            <a:off x="3292577" y="450678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111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81" name="Google Shape;881;p61"/>
          <p:cNvSpPr/>
          <p:nvPr/>
        </p:nvSpPr>
        <p:spPr>
          <a:xfrm>
            <a:off x="2531288" y="4504785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40394</a:t>
            </a:r>
            <a:endParaRPr sz="800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82" name="Google Shape;882;p61"/>
          <p:cNvSpPr txBox="1"/>
          <p:nvPr/>
        </p:nvSpPr>
        <p:spPr>
          <a:xfrm>
            <a:off x="4427285" y="3779575"/>
            <a:ext cx="20196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Чехол для карт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7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SIMPLY</a:t>
            </a:r>
            <a:endParaRPr sz="27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83" name="Google Shape;883;p61"/>
          <p:cNvSpPr/>
          <p:nvPr/>
        </p:nvSpPr>
        <p:spPr>
          <a:xfrm>
            <a:off x="5283802" y="450681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352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84" name="Google Shape;884;p61"/>
          <p:cNvSpPr/>
          <p:nvPr/>
        </p:nvSpPr>
        <p:spPr>
          <a:xfrm>
            <a:off x="4522513" y="4504810"/>
            <a:ext cx="6882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19728</a:t>
            </a:r>
            <a:endParaRPr sz="800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28" title="04-4.png"/>
          <p:cNvPicPr preferRelativeResize="0"/>
          <p:nvPr/>
        </p:nvPicPr>
        <p:blipFill rotWithShape="1">
          <a:blip r:embed="rId3">
            <a:alphaModFix/>
          </a:blip>
          <a:srcRect l="6067" r="5873"/>
          <a:stretch/>
        </p:blipFill>
        <p:spPr>
          <a:xfrm>
            <a:off x="0" y="0"/>
            <a:ext cx="9144000" cy="5191601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28"/>
          <p:cNvSpPr txBox="1"/>
          <p:nvPr/>
        </p:nvSpPr>
        <p:spPr>
          <a:xfrm>
            <a:off x="322100" y="332800"/>
            <a:ext cx="8447700" cy="453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9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Внимание к каждой детали</a:t>
            </a: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Это не только искусство дизайна, но и глубокое понимание потребностей пользователей. </a:t>
            </a:r>
            <a:br>
              <a:rPr lang="ru" sz="8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Тщательно продуманный рюкзак превращается не просто в аксессуар, а в элемент лёгкости, </a:t>
            </a:r>
            <a:br>
              <a:rPr lang="ru" sz="8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который делает повседневную жизнь комфортнее и интереснее.</a:t>
            </a:r>
            <a:endParaRPr sz="8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000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ru" sz="1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Материалы</a:t>
            </a:r>
            <a:endParaRPr sz="1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Использование качественных и экологически чистых материалов подчёркивает заботу </a:t>
            </a:r>
            <a:br>
              <a:rPr lang="ru" sz="8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бренда о потребителе и окружающей среде.</a:t>
            </a:r>
            <a:endParaRPr sz="8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ru" sz="1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Дизайн</a:t>
            </a:r>
            <a:endParaRPr sz="1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Эстетика должна быть не только привлекательной, но и функциональной. </a:t>
            </a:r>
            <a:br>
              <a:rPr lang="ru" sz="8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Продуманный дизайн, включая карманы и застёжки, делает использование </a:t>
            </a:r>
            <a:br>
              <a:rPr lang="ru" sz="8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рюкзака удобным.</a:t>
            </a:r>
            <a:endParaRPr sz="8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ru" sz="1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Уникальные элементы</a:t>
            </a:r>
            <a:endParaRPr sz="1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ru" sz="8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Логотип, цветовая палитра и текстуры должны быть легко узнаваемыми, </a:t>
            </a:r>
            <a:br>
              <a:rPr lang="en-US" sz="8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создавая ассоциации с брендом.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1" name="Google Shape;121;p28"/>
          <p:cNvSpPr/>
          <p:nvPr/>
        </p:nvSpPr>
        <p:spPr>
          <a:xfrm>
            <a:off x="322100" y="733598"/>
            <a:ext cx="2139000" cy="339300"/>
          </a:xfrm>
          <a:prstGeom prst="roundRect">
            <a:avLst>
              <a:gd name="adj" fmla="val 31945"/>
            </a:avLst>
          </a:prstGeom>
          <a:noFill/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28"/>
          <p:cNvSpPr/>
          <p:nvPr/>
        </p:nvSpPr>
        <p:spPr>
          <a:xfrm>
            <a:off x="322100" y="1788850"/>
            <a:ext cx="1001100" cy="339300"/>
          </a:xfrm>
          <a:prstGeom prst="roundRect">
            <a:avLst>
              <a:gd name="adj" fmla="val 31945"/>
            </a:avLst>
          </a:prstGeom>
          <a:noFill/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28"/>
          <p:cNvSpPr/>
          <p:nvPr/>
        </p:nvSpPr>
        <p:spPr>
          <a:xfrm>
            <a:off x="322100" y="3781100"/>
            <a:ext cx="1812900" cy="339300"/>
          </a:xfrm>
          <a:prstGeom prst="roundRect">
            <a:avLst>
              <a:gd name="adj" fmla="val 31945"/>
            </a:avLst>
          </a:prstGeom>
          <a:noFill/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28"/>
          <p:cNvSpPr/>
          <p:nvPr/>
        </p:nvSpPr>
        <p:spPr>
          <a:xfrm>
            <a:off x="322100" y="2711075"/>
            <a:ext cx="732600" cy="339300"/>
          </a:xfrm>
          <a:prstGeom prst="roundRect">
            <a:avLst>
              <a:gd name="adj" fmla="val 31945"/>
            </a:avLst>
          </a:prstGeom>
          <a:noFill/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28"/>
          <p:cNvSpPr txBox="1"/>
          <p:nvPr/>
        </p:nvSpPr>
        <p:spPr>
          <a:xfrm>
            <a:off x="291650" y="349950"/>
            <a:ext cx="85086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Google Shape;130;p29" title="05-3.png"/>
          <p:cNvPicPr preferRelativeResize="0"/>
          <p:nvPr/>
        </p:nvPicPr>
        <p:blipFill rotWithShape="1">
          <a:blip r:embed="rId3">
            <a:alphaModFix/>
          </a:blip>
          <a:srcRect t="12195" r="15633"/>
          <a:stretch/>
        </p:blipFill>
        <p:spPr>
          <a:xfrm>
            <a:off x="-5000" y="-48100"/>
            <a:ext cx="9144003" cy="5223200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29"/>
          <p:cNvSpPr txBox="1"/>
          <p:nvPr/>
        </p:nvSpPr>
        <p:spPr>
          <a:xfrm>
            <a:off x="319225" y="354450"/>
            <a:ext cx="7857000" cy="437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Рюкзак — это не просто предмет, а надёжный спутник в дороге, хранящий мечты, цели и стремления.</a:t>
            </a:r>
            <a:b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Он учит дисциплине и адаптивности, помогает справляться с трудностями и заботиться о себе. </a:t>
            </a:r>
            <a:b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Путешествуя с рюкзаком, мы не только движемся к своим целям, но и открываем новые горизонты, </a:t>
            </a:r>
            <a:b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собираем опыт и обогащаем свою жизнь. И речь не только о путешествиях, но и бизнес задачах. 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200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Рюкзак напоминает, что фокусироваться на главном — ключ к достижению целей.</a:t>
            </a:r>
            <a:endParaRPr sz="12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Комфорт и эргономика: </a:t>
            </a: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rgbClr val="FAE2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продуманные конструкции, обеспечивающие комфорт при носке </a:t>
            </a:r>
            <a:br>
              <a:rPr lang="ru" sz="8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включая удобные ремни, спинные панели и доп. карманы.</a:t>
            </a:r>
            <a:endParaRPr sz="8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Инновационные технологии: </a:t>
            </a: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rgbClr val="FAE2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новые технологии для улучшения функциональности, </a:t>
            </a:r>
            <a:endParaRPr sz="8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такие как влагозащита, спец. карманы для гаджетов.</a:t>
            </a:r>
            <a:endParaRPr sz="11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Google Shape;136;p30" title="7.png"/>
          <p:cNvPicPr preferRelativeResize="0"/>
          <p:nvPr/>
        </p:nvPicPr>
        <p:blipFill rotWithShape="1">
          <a:blip r:embed="rId3">
            <a:alphaModFix/>
          </a:blip>
          <a:srcRect l="15993" r="-345"/>
          <a:stretch/>
        </p:blipFill>
        <p:spPr>
          <a:xfrm>
            <a:off x="-138793" y="0"/>
            <a:ext cx="9333975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30"/>
          <p:cNvSpPr txBox="1">
            <a:spLocks noGrp="1"/>
          </p:cNvSpPr>
          <p:nvPr>
            <p:ph type="body" idx="1"/>
          </p:nvPr>
        </p:nvSpPr>
        <p:spPr>
          <a:xfrm>
            <a:off x="323604" y="829775"/>
            <a:ext cx="51411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Качественные и устойчивые к воздействиям внешней среды материалы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подчёркивают такие </a:t>
            </a: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ценность</a:t>
            </a: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бренда, как </a:t>
            </a: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долговечность</a:t>
            </a: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и </a:t>
            </a: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забота об экологии</a:t>
            </a: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Простой, но необходимый атрибут повседневности должен быть 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удобным</a:t>
            </a: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практичным</a:t>
            </a: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и </a:t>
            </a: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функциональным</a:t>
            </a: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Незаменимый </a:t>
            </a: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помощник</a:t>
            </a: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: в пути, на работе, в поездке 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и путешествии, на деловых переговорах.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Мы</a:t>
            </a: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представляем линейку не просто удобных рюкзаков, но и тех, 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которые </a:t>
            </a: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подчеркнут</a:t>
            </a: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технологичность, современность, необычный 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дизайн, качество, удобство и неразрывную </a:t>
            </a: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связь с его носителем</a:t>
            </a: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50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8" name="Google Shape;138;p30"/>
          <p:cNvSpPr txBox="1"/>
          <p:nvPr/>
        </p:nvSpPr>
        <p:spPr>
          <a:xfrm>
            <a:off x="323611" y="3504051"/>
            <a:ext cx="8487600" cy="65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 b="1">
                <a:solidFill>
                  <a:srgbClr val="FAE200"/>
                </a:solidFill>
                <a:latin typeface="Montserrat"/>
                <a:ea typeface="Montserrat"/>
                <a:cs typeface="Montserrat"/>
                <a:sym typeface="Montserrat"/>
              </a:rPr>
              <a:t>Рюкзак вмещает в себя не только предметы и вещи, </a:t>
            </a:r>
            <a:endParaRPr sz="1200" b="1">
              <a:solidFill>
                <a:srgbClr val="FAE2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 b="1">
                <a:solidFill>
                  <a:srgbClr val="FAE200"/>
                </a:solidFill>
                <a:latin typeface="Montserrat"/>
                <a:ea typeface="Montserrat"/>
                <a:cs typeface="Montserrat"/>
                <a:sym typeface="Montserrat"/>
              </a:rPr>
              <a:t>но и воспоминания, идеи и решения. </a:t>
            </a:r>
            <a:endParaRPr sz="1200" b="1">
              <a:solidFill>
                <a:srgbClr val="FAE2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Google Shape;143;p31" title="1g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21025" y="-81675"/>
            <a:ext cx="9299752" cy="5231111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31"/>
          <p:cNvSpPr/>
          <p:nvPr/>
        </p:nvSpPr>
        <p:spPr>
          <a:xfrm>
            <a:off x="4145892" y="2789720"/>
            <a:ext cx="1105200" cy="381000"/>
          </a:xfrm>
          <a:prstGeom prst="roundRect">
            <a:avLst>
              <a:gd name="adj" fmla="val 32244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200" b="0" i="0" u="none" strike="noStrike" cap="none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MERCH ID</a:t>
            </a:r>
            <a:endParaRPr sz="1200" b="0" i="0" u="none" strike="noStrike" cap="none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45" name="Google Shape;145;p31"/>
          <p:cNvSpPr/>
          <p:nvPr/>
        </p:nvSpPr>
        <p:spPr>
          <a:xfrm>
            <a:off x="397925" y="245225"/>
            <a:ext cx="64080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700" b="1" i="0" u="none" strike="noStrike" cap="none">
                <a:solidFill>
                  <a:srgbClr val="FFE500"/>
                </a:solidFill>
                <a:latin typeface="Montserrat"/>
                <a:ea typeface="Montserrat"/>
                <a:cs typeface="Montserrat"/>
                <a:sym typeface="Montserrat"/>
              </a:rPr>
              <a:t>КАК РАБОТАЕТ MERCH ID</a:t>
            </a:r>
            <a:endParaRPr sz="2700" b="1" i="0" u="none" strike="noStrike" cap="none">
              <a:solidFill>
                <a:srgbClr val="FFE5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Рюкзак как элемент концепции бренда: </a:t>
            </a:r>
            <a:endParaRPr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решение в каждой детали</a:t>
            </a:r>
            <a:endParaRPr sz="2700" b="1">
              <a:solidFill>
                <a:srgbClr val="FFE5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6" name="Google Shape;146;p31"/>
          <p:cNvSpPr txBox="1"/>
          <p:nvPr/>
        </p:nvSpPr>
        <p:spPr>
          <a:xfrm>
            <a:off x="311208" y="4422900"/>
            <a:ext cx="8502600" cy="4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5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Выбор рюкзака — твой выбор комфорта, стиля, свободы</a:t>
            </a:r>
            <a:endParaRPr sz="15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7" name="Google Shape;147;p31"/>
          <p:cNvSpPr/>
          <p:nvPr/>
        </p:nvSpPr>
        <p:spPr>
          <a:xfrm>
            <a:off x="421200" y="1546550"/>
            <a:ext cx="2698800" cy="633900"/>
          </a:xfrm>
          <a:prstGeom prst="roundRect">
            <a:avLst>
              <a:gd name="adj" fmla="val 31945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КАЧЕСТВЕННАЯ ОСНОВА =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долговечность и износостойкость</a:t>
            </a:r>
            <a:endParaRPr/>
          </a:p>
        </p:txBody>
      </p:sp>
      <p:sp>
        <p:nvSpPr>
          <p:cNvPr id="148" name="Google Shape;148;p31"/>
          <p:cNvSpPr/>
          <p:nvPr/>
        </p:nvSpPr>
        <p:spPr>
          <a:xfrm rot="-494103">
            <a:off x="2254195" y="1764779"/>
            <a:ext cx="2385598" cy="2043980"/>
          </a:xfrm>
          <a:prstGeom prst="arc">
            <a:avLst>
              <a:gd name="adj1" fmla="val 16200000"/>
              <a:gd name="adj2" fmla="val 0"/>
            </a:avLst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31"/>
          <p:cNvSpPr/>
          <p:nvPr/>
        </p:nvSpPr>
        <p:spPr>
          <a:xfrm>
            <a:off x="421200" y="2650850"/>
            <a:ext cx="2045100" cy="633900"/>
          </a:xfrm>
          <a:prstGeom prst="roundRect">
            <a:avLst>
              <a:gd name="adj" fmla="val 31945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ДИЗАЙН —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тренды и новые веяния</a:t>
            </a:r>
            <a:endParaRPr/>
          </a:p>
        </p:txBody>
      </p:sp>
      <p:sp>
        <p:nvSpPr>
          <p:cNvPr id="150" name="Google Shape;150;p31"/>
          <p:cNvSpPr/>
          <p:nvPr/>
        </p:nvSpPr>
        <p:spPr>
          <a:xfrm rot="-9384345" flipH="1">
            <a:off x="1589632" y="1442789"/>
            <a:ext cx="3137484" cy="2687972"/>
          </a:xfrm>
          <a:prstGeom prst="arc">
            <a:avLst>
              <a:gd name="adj1" fmla="val 16200000"/>
              <a:gd name="adj2" fmla="val 0"/>
            </a:avLst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p31"/>
          <p:cNvSpPr/>
          <p:nvPr/>
        </p:nvSpPr>
        <p:spPr>
          <a:xfrm>
            <a:off x="421200" y="3588950"/>
            <a:ext cx="1971000" cy="633900"/>
          </a:xfrm>
          <a:prstGeom prst="roundRect">
            <a:avLst>
              <a:gd name="adj" fmla="val 31945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ФУНКЦИОНАЛЬНОСТЬ </a:t>
            </a:r>
            <a:br>
              <a:rPr lang="ru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</a:br>
            <a:r>
              <a:rPr lang="ru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И ТЕХНОЛОГИЧНОСТЬ</a:t>
            </a:r>
            <a:endParaRPr/>
          </a:p>
        </p:txBody>
      </p:sp>
      <p:cxnSp>
        <p:nvCxnSpPr>
          <p:cNvPr id="152" name="Google Shape;152;p31"/>
          <p:cNvCxnSpPr/>
          <p:nvPr/>
        </p:nvCxnSpPr>
        <p:spPr>
          <a:xfrm>
            <a:off x="2660050" y="2980220"/>
            <a:ext cx="12921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Google Shape;157;p32" title="whenmerchismerch.png"/>
          <p:cNvPicPr preferRelativeResize="0"/>
          <p:nvPr/>
        </p:nvPicPr>
        <p:blipFill rotWithShape="1">
          <a:blip r:embed="rId3">
            <a:alphaModFix/>
          </a:blip>
          <a:srcRect l="1399" r="1390"/>
          <a:stretch/>
        </p:blipFill>
        <p:spPr>
          <a:xfrm>
            <a:off x="0" y="-51225"/>
            <a:ext cx="9143995" cy="5291174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32"/>
          <p:cNvSpPr/>
          <p:nvPr/>
        </p:nvSpPr>
        <p:spPr>
          <a:xfrm>
            <a:off x="397925" y="245300"/>
            <a:ext cx="5329800" cy="45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7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</a:t>
            </a:r>
            <a:r>
              <a:rPr lang="ru" sz="27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ОГДА МЕРЧ — ЭТО МЕРЧ?</a:t>
            </a:r>
            <a:endParaRPr sz="27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2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Лучший язык (посыл) мерча — </a:t>
            </a:r>
            <a:br>
              <a:rPr lang="ru" sz="12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2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это его детали «инструменты», рюкзак.</a:t>
            </a:r>
            <a:endParaRPr sz="12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Рюкзаки — не просто аксессуар повседневности, а инструмент, </a:t>
            </a:r>
            <a:endParaRPr sz="10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помогающий трансформировать идеи (самовыражение) </a:t>
            </a:r>
            <a:endParaRPr sz="10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и сообщения (посыл) в реальность, подобно тому, как рюкзак </a:t>
            </a:r>
            <a:endParaRPr sz="10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служит вместилищем для необходимого в пути.</a:t>
            </a:r>
            <a:endParaRPr sz="10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Рюкзак — отражающий ценности и идентичность бренда, создающий </a:t>
            </a:r>
            <a:b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эмоциональную связь с аудиторией, рассказывающий историю бренда. 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Рюкзак — как деталь ДНК БРЕНДА,</a:t>
            </a:r>
            <a:r>
              <a:rPr lang="ru" sz="10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отражающий идентичность, </a:t>
            </a:r>
            <a:b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функциональность, тренды, миссию и философию бренда.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Ассоциативный якорь, вызывающий эмоциональный отклик — </a:t>
            </a:r>
            <a:endParaRPr sz="10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ассоциируется с путешествиями, спортом и культурными событиями.</a:t>
            </a:r>
            <a:endParaRPr sz="10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Функциональность, стиль, дизайн.</a:t>
            </a:r>
            <a:endParaRPr sz="27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Google Shape;163;p33" title="womanbackpack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33"/>
          <p:cNvSpPr/>
          <p:nvPr/>
        </p:nvSpPr>
        <p:spPr>
          <a:xfrm>
            <a:off x="431025" y="2217530"/>
            <a:ext cx="2678700" cy="587700"/>
          </a:xfrm>
          <a:prstGeom prst="roundRect">
            <a:avLst>
              <a:gd name="adj" fmla="val 18462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применение актуальных и модных оттенков, таких как «мокка мусс» вместо привычных белого и серого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5" name="Google Shape;165;p33"/>
          <p:cNvSpPr/>
          <p:nvPr/>
        </p:nvSpPr>
        <p:spPr>
          <a:xfrm>
            <a:off x="3231675" y="1715817"/>
            <a:ext cx="963600" cy="381000"/>
          </a:xfrm>
          <a:prstGeom prst="roundRect">
            <a:avLst>
              <a:gd name="adj" fmla="val 32244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rgbClr val="FAE2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ТРЕНДЫ</a:t>
            </a:r>
            <a:endParaRPr sz="1000" b="0" i="0" u="none" strike="noStrike" cap="none">
              <a:solidFill>
                <a:srgbClr val="FAE2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66" name="Google Shape;166;p33"/>
          <p:cNvSpPr/>
          <p:nvPr/>
        </p:nvSpPr>
        <p:spPr>
          <a:xfrm>
            <a:off x="431025" y="1795730"/>
            <a:ext cx="881100" cy="269400"/>
          </a:xfrm>
          <a:prstGeom prst="roundRect">
            <a:avLst>
              <a:gd name="adj" fmla="val 32244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оверсайз</a:t>
            </a:r>
            <a:endParaRPr sz="1000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7" name="Google Shape;167;p33"/>
          <p:cNvSpPr/>
          <p:nvPr/>
        </p:nvSpPr>
        <p:spPr>
          <a:xfrm>
            <a:off x="431025" y="1234580"/>
            <a:ext cx="1805100" cy="436500"/>
          </a:xfrm>
          <a:prstGeom prst="roundRect">
            <a:avLst>
              <a:gd name="adj" fmla="val 28637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более сложные корпоративные цвета</a:t>
            </a:r>
            <a:endParaRPr sz="1000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8" name="Google Shape;168;p33"/>
          <p:cNvSpPr/>
          <p:nvPr/>
        </p:nvSpPr>
        <p:spPr>
          <a:xfrm>
            <a:off x="418025" y="3074975"/>
            <a:ext cx="3738900" cy="76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Использование трендовых цветов позволяет учитывать интересы целевой аудитории, что способствует расширению рынка </a:t>
            </a:r>
            <a:b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и порождает широкий спрос на промо текстиль.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Продукция с символикой называется </a:t>
            </a: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мерчем </a:t>
            </a: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только в том случае, </a:t>
            </a:r>
            <a:b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если побуждает </a:t>
            </a: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ЦА </a:t>
            </a: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её активно использовать, то есть </a:t>
            </a: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носить</a:t>
            </a: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9" name="Google Shape;169;p33"/>
          <p:cNvSpPr/>
          <p:nvPr/>
        </p:nvSpPr>
        <p:spPr>
          <a:xfrm>
            <a:off x="431025" y="4109750"/>
            <a:ext cx="3996000" cy="613200"/>
          </a:xfrm>
          <a:prstGeom prst="roundRect">
            <a:avLst>
              <a:gd name="adj" fmla="val 14918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FAE200"/>
                </a:solidFill>
                <a:latin typeface="Montserrat"/>
                <a:ea typeface="Montserrat"/>
                <a:cs typeface="Montserrat"/>
                <a:sym typeface="Montserrat"/>
              </a:rPr>
              <a:t>По итогам опроса 2024 и статистики поиска на сайте, </a:t>
            </a: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наиболее востребованные корпоративные цвета — </a:t>
            </a:r>
            <a:b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белый, чёрный, красный, синий, зелёный, серый.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0" name="Google Shape;170;p33"/>
          <p:cNvSpPr/>
          <p:nvPr/>
        </p:nvSpPr>
        <p:spPr>
          <a:xfrm>
            <a:off x="413225" y="225400"/>
            <a:ext cx="5105400" cy="91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700" b="1">
                <a:solidFill>
                  <a:srgbClr val="FFE500"/>
                </a:solidFill>
                <a:latin typeface="Montserrat"/>
                <a:ea typeface="Montserrat"/>
                <a:cs typeface="Montserrat"/>
                <a:sym typeface="Montserrat"/>
              </a:rPr>
              <a:t>СИМВОЛИЧЕСКИЙ МЕРЧ</a:t>
            </a:r>
            <a:endParaRPr sz="2700" b="1">
              <a:solidFill>
                <a:srgbClr val="FFE5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КОГДА МЕРЧ — ЭТО МЕРЧ?</a:t>
            </a:r>
            <a:endParaRPr sz="2700" b="1">
              <a:solidFill>
                <a:srgbClr val="FFE5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1" name="Google Shape;171;p33"/>
          <p:cNvSpPr/>
          <p:nvPr/>
        </p:nvSpPr>
        <p:spPr>
          <a:xfrm rot="-1523716">
            <a:off x="1732552" y="1344060"/>
            <a:ext cx="1715243" cy="1256034"/>
          </a:xfrm>
          <a:prstGeom prst="arc">
            <a:avLst>
              <a:gd name="adj1" fmla="val 16200000"/>
              <a:gd name="adj2" fmla="val 0"/>
            </a:avLst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33"/>
          <p:cNvSpPr/>
          <p:nvPr/>
        </p:nvSpPr>
        <p:spPr>
          <a:xfrm rot="10800000" flipH="1">
            <a:off x="2713250" y="1730855"/>
            <a:ext cx="1009800" cy="849300"/>
          </a:xfrm>
          <a:prstGeom prst="arc">
            <a:avLst>
              <a:gd name="adj1" fmla="val 16200000"/>
              <a:gd name="adj2" fmla="val 0"/>
            </a:avLst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73" name="Google Shape;173;p33"/>
          <p:cNvCxnSpPr/>
          <p:nvPr/>
        </p:nvCxnSpPr>
        <p:spPr>
          <a:xfrm>
            <a:off x="1345800" y="1909537"/>
            <a:ext cx="18408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2903</Words>
  <Application>Microsoft Office PowerPoint</Application>
  <PresentationFormat>Экран (16:9)</PresentationFormat>
  <Paragraphs>707</Paragraphs>
  <Slides>37</Slides>
  <Notes>37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37</vt:i4>
      </vt:variant>
    </vt:vector>
  </HeadingPairs>
  <TitlesOfParts>
    <vt:vector size="45" baseType="lpstr">
      <vt:lpstr>Montserrat</vt:lpstr>
      <vt:lpstr>Montserrat Light</vt:lpstr>
      <vt:lpstr>Roboto</vt:lpstr>
      <vt:lpstr>Montserrat Medium</vt:lpstr>
      <vt:lpstr>Arial</vt:lpstr>
      <vt:lpstr>Montserrat SemiBold</vt:lpstr>
      <vt:lpstr>Simple Light</vt:lpstr>
      <vt:lpstr>Simple Light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Натали</dc:creator>
  <cp:lastModifiedBy>Натали</cp:lastModifiedBy>
  <cp:revision>13</cp:revision>
  <dcterms:modified xsi:type="dcterms:W3CDTF">2025-04-25T13:34:04Z</dcterms:modified>
</cp:coreProperties>
</file>