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3" r:id="rId15"/>
    <p:sldId id="274" r:id="rId16"/>
    <p:sldId id="275" r:id="rId17"/>
    <p:sldId id="272" r:id="rId18"/>
  </p:sldIdLst>
  <p:sldSz cx="18288000" cy="10287000"/>
  <p:notesSz cx="10287000" cy="18288000"/>
  <p:embeddedFontLst>
    <p:embeddedFont>
      <p:font typeface="Montserrat" charset="-52"/>
      <p:regular r:id="rId20"/>
      <p:bold r:id="rId21"/>
      <p:italic r:id="rId22"/>
      <p:boldItalic r:id="rId23"/>
    </p:embeddedFont>
    <p:embeddedFont>
      <p:font typeface="Calibri" pitchFamily="34" charset="0"/>
      <p:regular r:id="rId24"/>
      <p:bold r:id="rId25"/>
      <p:italic r:id="rId26"/>
      <p:boldItalic r:id="rId27"/>
    </p:embeddedFont>
    <p:embeddedFont>
      <p:font typeface="Montserrat Regular" charset="-52"/>
      <p:regular r:id="rId28"/>
    </p:embeddedFont>
    <p:embeddedFont>
      <p:font typeface="Montserrat Bold" charset="-52"/>
      <p:bold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5B4D"/>
    <a:srgbClr val="B7AC9D"/>
    <a:srgbClr val="E2E2E2"/>
    <a:srgbClr val="EDEDED"/>
    <a:srgbClr val="E3E7D8"/>
    <a:srgbClr val="E1DDD7"/>
    <a:srgbClr val="FFDD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66" d="100"/>
          <a:sy n="66" d="100"/>
        </p:scale>
        <p:origin x="-1008" y="-498"/>
      </p:cViewPr>
      <p:guideLst>
        <p:guide orient="horz" pos="324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6259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952500" y="1371600"/>
            <a:ext cx="12192000" cy="6858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827713" y="17370425"/>
            <a:ext cx="4457700" cy="9144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952500" y="1371600"/>
            <a:ext cx="12192000" cy="6858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827713" y="17370425"/>
            <a:ext cx="4457700" cy="9144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952500" y="1371600"/>
            <a:ext cx="12192000" cy="6858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827713" y="17370425"/>
            <a:ext cx="4457700" cy="9144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-1-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-1-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-2-6.svg"/><Relationship Id="rId3" Type="http://schemas.openxmlformats.org/officeDocument/2006/relationships/image" Target="../media/image4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2-4.svg"/><Relationship Id="rId5" Type="http://schemas.openxmlformats.org/officeDocument/2006/relationships/image" Target="../media/image6.png"/><Relationship Id="rId4" Type="http://schemas.openxmlformats.org/officeDocument/2006/relationships/image" Target="../media/image5.jpeg"/><Relationship Id="rId9" Type="http://schemas.openxmlformats.org/officeDocument/2006/relationships/hyperlink" Target="https://plus-one.ru/ecology/2022/02/28/ezhegodnye-othody-plastika-vesyat-stolko-zhe-skolko-naselenie-zemli?ysclid=lldjs3qem2282981522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-3-6.svg"/><Relationship Id="rId3" Type="http://schemas.openxmlformats.org/officeDocument/2006/relationships/image" Target="../media/image8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3-4.svg"/><Relationship Id="rId5" Type="http://schemas.openxmlformats.org/officeDocument/2006/relationships/image" Target="../media/image10.png"/><Relationship Id="rId4" Type="http://schemas.openxmlformats.org/officeDocument/2006/relationships/image" Target="../media/image9.jpeg"/><Relationship Id="rId9" Type="http://schemas.openxmlformats.org/officeDocument/2006/relationships/hyperlink" Target="https://ecopolitic.com.ua/news/skolko-derevev-vyrubajut-dlya-proizvodstva-bumagi-statistika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4-4.sv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-5-3.sv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7.jpeg"/><Relationship Id="rId7" Type="http://schemas.openxmlformats.org/officeDocument/2006/relationships/image" Target="../media/image-6-5.svg"/><Relationship Id="rId12" Type="http://schemas.openxmlformats.org/officeDocument/2006/relationships/hyperlink" Target="https://happygifts.ru/catalog_new/ruchki_i_karandashi/karandashi/karandash_vechnyy_eternity_articul_32810/color_bezhevyy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22.png"/><Relationship Id="rId5" Type="http://schemas.openxmlformats.org/officeDocument/2006/relationships/image" Target="../media/image-6-3.svg"/><Relationship Id="rId10" Type="http://schemas.openxmlformats.org/officeDocument/2006/relationships/image" Target="../media/image21.png"/><Relationship Id="rId4" Type="http://schemas.openxmlformats.org/officeDocument/2006/relationships/image" Target="../media/image18.png"/><Relationship Id="rId9" Type="http://schemas.openxmlformats.org/officeDocument/2006/relationships/image" Target="../media/image-6-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-7-6.svg"/><Relationship Id="rId3" Type="http://schemas.openxmlformats.org/officeDocument/2006/relationships/image" Target="../media/image23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-7-3.svg"/><Relationship Id="rId10" Type="http://schemas.openxmlformats.org/officeDocument/2006/relationships/hyperlink" Target="https://happygifts.ru/catalog_new/ruchki_i_karandashi/karandashi/vechnyy_karandash_p20_articul_32811/color_bezhevyy/" TargetMode="External"/><Relationship Id="rId4" Type="http://schemas.openxmlformats.org/officeDocument/2006/relationships/image" Target="../media/image24.png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8.jpe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-8-3.svg"/><Relationship Id="rId10" Type="http://schemas.openxmlformats.org/officeDocument/2006/relationships/hyperlink" Target="https://happygifts.ru/catalog_new/ruchki_i_karandashi/ruchki_iz_ekologichnykh_materialov/ruchka_sharikovaya_n20_articul_38020/color_chernyy/" TargetMode="External"/><Relationship Id="rId4" Type="http://schemas.openxmlformats.org/officeDocument/2006/relationships/image" Target="../media/image29.png"/><Relationship Id="rId9" Type="http://schemas.openxmlformats.org/officeDocument/2006/relationships/image" Target="../media/image-8-7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3.jpeg"/><Relationship Id="rId7" Type="http://schemas.openxmlformats.org/officeDocument/2006/relationships/image" Target="../media/image36.png"/><Relationship Id="rId12" Type="http://schemas.openxmlformats.org/officeDocument/2006/relationships/hyperlink" Target="https://happygifts.ru/catalog_new/ruchki_i_karandashi/ruchki_iz_ekologichnykh_materialov/ruchka_sharikovaya_n17_articul_38017/color_zelenyy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11" Type="http://schemas.openxmlformats.org/officeDocument/2006/relationships/image" Target="../media/image-9-9.svg"/><Relationship Id="rId5" Type="http://schemas.openxmlformats.org/officeDocument/2006/relationships/image" Target="../media/image-9-3.svg"/><Relationship Id="rId10" Type="http://schemas.openxmlformats.org/officeDocument/2006/relationships/image" Target="../media/image38.png"/><Relationship Id="rId4" Type="http://schemas.openxmlformats.org/officeDocument/2006/relationships/image" Target="../media/image34.png"/><Relationship Id="rId9" Type="http://schemas.openxmlformats.org/officeDocument/2006/relationships/image" Target="../media/image-9-7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-10-11.svg"/><Relationship Id="rId3" Type="http://schemas.openxmlformats.org/officeDocument/2006/relationships/image" Target="../media/image39.jpeg"/><Relationship Id="rId7" Type="http://schemas.openxmlformats.org/officeDocument/2006/relationships/image" Target="../media/image-10-5.sv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-10-9.svg"/><Relationship Id="rId5" Type="http://schemas.openxmlformats.org/officeDocument/2006/relationships/image" Target="../media/image-10-3.svg"/><Relationship Id="rId10" Type="http://schemas.openxmlformats.org/officeDocument/2006/relationships/image" Target="../media/image44.png"/><Relationship Id="rId4" Type="http://schemas.openxmlformats.org/officeDocument/2006/relationships/image" Target="../media/image40.png"/><Relationship Id="rId9" Type="http://schemas.openxmlformats.org/officeDocument/2006/relationships/image" Target="../media/image43.png"/><Relationship Id="rId14" Type="http://schemas.openxmlformats.org/officeDocument/2006/relationships/hyperlink" Target="https://happygifts.ru/catalog_new/ruchki_i_karandashi/ruchki_iz_ekologichnykh_materialov/ruchka_sharikovaya_n18_articul_38018/color_goluboy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6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-11-3.svg"/><Relationship Id="rId10" Type="http://schemas.openxmlformats.org/officeDocument/2006/relationships/hyperlink" Target="https://happygifts.ru/catalog_new/ruchki_i_karandashi/ruchki_iz_ekologichnykh_materialov/ruchka_sharikovaya_n16_rpet_plastik_articul_38016/color_zelenyy/" TargetMode="External"/><Relationship Id="rId4" Type="http://schemas.openxmlformats.org/officeDocument/2006/relationships/image" Target="../media/image47.png"/><Relationship Id="rId9" Type="http://schemas.openxmlformats.org/officeDocument/2006/relationships/image" Target="../media/image-11-7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1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52.jpeg"/><Relationship Id="rId10" Type="http://schemas.openxmlformats.org/officeDocument/2006/relationships/hyperlink" Target="https://happygifts.ru/catalog_new/ruchki_i_karandashi/plastikovye_ruchki/ruchka_sharikovaya_n16_soft_touch_articul_38019/color_zheltyy/" TargetMode="External"/><Relationship Id="rId4" Type="http://schemas.openxmlformats.org/officeDocument/2006/relationships/image" Target="../media/image-12-3.svg"/><Relationship Id="rId9" Type="http://schemas.openxmlformats.org/officeDocument/2006/relationships/image" Target="../media/image-12-7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6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57.jpeg"/><Relationship Id="rId10" Type="http://schemas.openxmlformats.org/officeDocument/2006/relationships/hyperlink" Target="https://happygifts.ru/catalog_new/ruchki_i_karandashi/metallicheskie_ruchki_b1/ruchka_sharikovaya_solo_articul_38023/color_chernyy/" TargetMode="External"/><Relationship Id="rId4" Type="http://schemas.openxmlformats.org/officeDocument/2006/relationships/image" Target="../media/image-13-2.svg"/><Relationship Id="rId9" Type="http://schemas.openxmlformats.org/officeDocument/2006/relationships/image" Target="../media/image-13-7.sv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1.png"/><Relationship Id="rId18" Type="http://schemas.openxmlformats.org/officeDocument/2006/relationships/image" Target="../media/image74.png"/><Relationship Id="rId26" Type="http://schemas.openxmlformats.org/officeDocument/2006/relationships/image" Target="../media/image80.png"/><Relationship Id="rId3" Type="http://schemas.openxmlformats.org/officeDocument/2006/relationships/image" Target="../media/image61.png"/><Relationship Id="rId21" Type="http://schemas.openxmlformats.org/officeDocument/2006/relationships/image" Target="../media/image-2-19.svg"/><Relationship Id="rId34" Type="http://schemas.openxmlformats.org/officeDocument/2006/relationships/hyperlink" Target="https://happygifts.ru/catalog_new/ruchki_i_karandashi/karandashi/karandash_vechnyy_eternity_articul_32810/color_bezhevyy/" TargetMode="External"/><Relationship Id="rId7" Type="http://schemas.openxmlformats.org/officeDocument/2006/relationships/image" Target="../media/image65.png"/><Relationship Id="rId12" Type="http://schemas.openxmlformats.org/officeDocument/2006/relationships/image" Target="../media/image70.png"/><Relationship Id="rId17" Type="http://schemas.openxmlformats.org/officeDocument/2006/relationships/image" Target="../media/image-2-15.svg"/><Relationship Id="rId25" Type="http://schemas.openxmlformats.org/officeDocument/2006/relationships/image" Target="../media/image79.png"/><Relationship Id="rId33" Type="http://schemas.openxmlformats.org/officeDocument/2006/relationships/hyperlink" Target="https://happygifts.ru/catalog_new/ruchki_i_karandashi/ruchki_iz_ekologichnykh_materialov/ruchka_sharikovaya_n20_articul_38020/color_chernyy/" TargetMode="External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73.png"/><Relationship Id="rId20" Type="http://schemas.openxmlformats.org/officeDocument/2006/relationships/image" Target="../media/image75.png"/><Relationship Id="rId29" Type="http://schemas.openxmlformats.org/officeDocument/2006/relationships/image" Target="../media/image8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24" Type="http://schemas.openxmlformats.org/officeDocument/2006/relationships/image" Target="../media/image78.png"/><Relationship Id="rId32" Type="http://schemas.openxmlformats.org/officeDocument/2006/relationships/image" Target="../media/image-2-30.svg"/><Relationship Id="rId5" Type="http://schemas.openxmlformats.org/officeDocument/2006/relationships/image" Target="../media/image63.png"/><Relationship Id="rId15" Type="http://schemas.openxmlformats.org/officeDocument/2006/relationships/image" Target="../media/image-2-13.svg"/><Relationship Id="rId23" Type="http://schemas.openxmlformats.org/officeDocument/2006/relationships/image" Target="../media/image77.png"/><Relationship Id="rId28" Type="http://schemas.openxmlformats.org/officeDocument/2006/relationships/image" Target="../media/image82.png"/><Relationship Id="rId10" Type="http://schemas.openxmlformats.org/officeDocument/2006/relationships/image" Target="../media/image68.png"/><Relationship Id="rId19" Type="http://schemas.openxmlformats.org/officeDocument/2006/relationships/image" Target="../media/image-2-17.svg"/><Relationship Id="rId31" Type="http://schemas.openxmlformats.org/officeDocument/2006/relationships/image" Target="../media/image85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Relationship Id="rId14" Type="http://schemas.openxmlformats.org/officeDocument/2006/relationships/image" Target="../media/image72.png"/><Relationship Id="rId22" Type="http://schemas.openxmlformats.org/officeDocument/2006/relationships/image" Target="../media/image76.png"/><Relationship Id="rId27" Type="http://schemas.openxmlformats.org/officeDocument/2006/relationships/image" Target="../media/image81.png"/><Relationship Id="rId30" Type="http://schemas.openxmlformats.org/officeDocument/2006/relationships/image" Target="../media/image84.png"/><Relationship Id="rId35" Type="http://schemas.openxmlformats.org/officeDocument/2006/relationships/hyperlink" Target="https://happygifts.ru/catalog_new/ruchki_i_karandashi/karandashi/vechnyy_karandash_p20_articul_32811/color_bezhevyy/" TargetMode="External"/><Relationship Id="rId8" Type="http://schemas.openxmlformats.org/officeDocument/2006/relationships/image" Target="../media/image6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94.png"/><Relationship Id="rId18" Type="http://schemas.openxmlformats.org/officeDocument/2006/relationships/image" Target="../media/image-3-16.svg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12" Type="http://schemas.openxmlformats.org/officeDocument/2006/relationships/image" Target="../media/image93.png"/><Relationship Id="rId17" Type="http://schemas.openxmlformats.org/officeDocument/2006/relationships/image" Target="../media/image97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-3-14.svg"/><Relationship Id="rId20" Type="http://schemas.openxmlformats.org/officeDocument/2006/relationships/hyperlink" Target="https://happygifts.ru/catalog_new/ruchki_i_karandashi/ruchki_iz_ekologichnykh_materialov/ruchka_sharikovaya_n18_articul_38018/color_goluboy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9.png"/><Relationship Id="rId11" Type="http://schemas.openxmlformats.org/officeDocument/2006/relationships/image" Target="../media/image-3-9.svg"/><Relationship Id="rId5" Type="http://schemas.openxmlformats.org/officeDocument/2006/relationships/image" Target="../media/image88.png"/><Relationship Id="rId15" Type="http://schemas.openxmlformats.org/officeDocument/2006/relationships/image" Target="../media/image96.png"/><Relationship Id="rId10" Type="http://schemas.openxmlformats.org/officeDocument/2006/relationships/image" Target="../media/image92.png"/><Relationship Id="rId19" Type="http://schemas.openxmlformats.org/officeDocument/2006/relationships/hyperlink" Target="https://happygifts.ru/catalog_new/ruchki_i_karandashi/ruchki_iz_ekologichnykh_materialov/ruchka_sharikovaya_n17_articul_38017/color_zelenyy/" TargetMode="External"/><Relationship Id="rId4" Type="http://schemas.openxmlformats.org/officeDocument/2006/relationships/image" Target="../media/image87.png"/><Relationship Id="rId9" Type="http://schemas.openxmlformats.org/officeDocument/2006/relationships/image" Target="../media/image-3-7.svg"/><Relationship Id="rId14" Type="http://schemas.openxmlformats.org/officeDocument/2006/relationships/image" Target="../media/image95.png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7.png"/><Relationship Id="rId18" Type="http://schemas.openxmlformats.org/officeDocument/2006/relationships/image" Target="../media/image111.png"/><Relationship Id="rId26" Type="http://schemas.openxmlformats.org/officeDocument/2006/relationships/image" Target="../media/image115.png"/><Relationship Id="rId3" Type="http://schemas.openxmlformats.org/officeDocument/2006/relationships/image" Target="../media/image98.png"/><Relationship Id="rId21" Type="http://schemas.openxmlformats.org/officeDocument/2006/relationships/image" Target="../media/image-4-19.svg"/><Relationship Id="rId7" Type="http://schemas.openxmlformats.org/officeDocument/2006/relationships/image" Target="../media/image102.png"/><Relationship Id="rId12" Type="http://schemas.openxmlformats.org/officeDocument/2006/relationships/image" Target="../media/image-4-10.svg"/><Relationship Id="rId17" Type="http://schemas.openxmlformats.org/officeDocument/2006/relationships/image" Target="../media/image110.png"/><Relationship Id="rId25" Type="http://schemas.openxmlformats.org/officeDocument/2006/relationships/image" Target="../media/image-4-23.svg"/><Relationship Id="rId33" Type="http://schemas.openxmlformats.org/officeDocument/2006/relationships/hyperlink" Target="https://happygifts.ru/catalog_new/ruchki_i_karandashi/ruchki_iz_ekologichnykh_materialov/ruchka_sharikovaya_n16_rpet_plastik_articul_38016/color_zelenyy/" TargetMode="External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109.png"/><Relationship Id="rId20" Type="http://schemas.openxmlformats.org/officeDocument/2006/relationships/image" Target="../media/image112.png"/><Relationship Id="rId29" Type="http://schemas.openxmlformats.org/officeDocument/2006/relationships/image" Target="../media/image1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1.png"/><Relationship Id="rId11" Type="http://schemas.openxmlformats.org/officeDocument/2006/relationships/image" Target="../media/image106.png"/><Relationship Id="rId24" Type="http://schemas.openxmlformats.org/officeDocument/2006/relationships/image" Target="../media/image114.png"/><Relationship Id="rId32" Type="http://schemas.openxmlformats.org/officeDocument/2006/relationships/hyperlink" Target="https://happygifts.ru/catalog_new/ruchki_i_karandashi/plastikovye_ruchki/ruchka_sharikovaya_n16_soft_touch_articul_38019/color_zheltyy/" TargetMode="External"/><Relationship Id="rId5" Type="http://schemas.openxmlformats.org/officeDocument/2006/relationships/image" Target="../media/image100.png"/><Relationship Id="rId15" Type="http://schemas.openxmlformats.org/officeDocument/2006/relationships/image" Target="../media/image108.png"/><Relationship Id="rId23" Type="http://schemas.openxmlformats.org/officeDocument/2006/relationships/image" Target="../media/image-4-21.svg"/><Relationship Id="rId28" Type="http://schemas.openxmlformats.org/officeDocument/2006/relationships/image" Target="../media/image116.png"/><Relationship Id="rId10" Type="http://schemas.openxmlformats.org/officeDocument/2006/relationships/image" Target="../media/image105.png"/><Relationship Id="rId19" Type="http://schemas.openxmlformats.org/officeDocument/2006/relationships/image" Target="../media/image-4-17.svg"/><Relationship Id="rId31" Type="http://schemas.openxmlformats.org/officeDocument/2006/relationships/hyperlink" Target="https://happygifts.ru/catalog_new/ruchki_i_karandashi/metallicheskie_ruchki_b1/ruchka_sharikovaya_solo_articul_38023/color_chernyy/" TargetMode="External"/><Relationship Id="rId4" Type="http://schemas.openxmlformats.org/officeDocument/2006/relationships/image" Target="../media/image99.png"/><Relationship Id="rId9" Type="http://schemas.openxmlformats.org/officeDocument/2006/relationships/image" Target="../media/image104.png"/><Relationship Id="rId14" Type="http://schemas.openxmlformats.org/officeDocument/2006/relationships/image" Target="../media/image-4-12.svg"/><Relationship Id="rId22" Type="http://schemas.openxmlformats.org/officeDocument/2006/relationships/image" Target="../media/image113.png"/><Relationship Id="rId27" Type="http://schemas.openxmlformats.org/officeDocument/2006/relationships/image" Target="../media/image-4-25.svg"/><Relationship Id="rId30" Type="http://schemas.openxmlformats.org/officeDocument/2006/relationships/image" Target="../media/image118.png"/><Relationship Id="rId8" Type="http://schemas.openxmlformats.org/officeDocument/2006/relationships/image" Target="../media/image10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7" Type="http://schemas.openxmlformats.org/officeDocument/2006/relationships/image" Target="../media/image-17-5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1.png"/><Relationship Id="rId5" Type="http://schemas.openxmlformats.org/officeDocument/2006/relationships/image" Target="../media/image-17-3.svg"/><Relationship Id="rId4" Type="http://schemas.openxmlformats.org/officeDocument/2006/relationships/image" Target="../media/image1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6" cstate="email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4274626" y="2147468"/>
            <a:ext cx="2522786" cy="46806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524000" y="1728788"/>
            <a:ext cx="17716500" cy="6829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900"/>
              </a:lnSpc>
              <a:buNone/>
            </a:pPr>
            <a:r>
              <a:rPr lang="en-US" sz="14805" b="1" dirty="0">
                <a:solidFill>
                  <a:srgbClr val="FFFFFF"/>
                </a:solidFill>
                <a:latin typeface="Montserrat" pitchFamily="2" charset="-52"/>
                <a:ea typeface="Futura PT Bold" pitchFamily="34" charset="-122"/>
                <a:cs typeface="Futura PT Bold" pitchFamily="34" charset="-120"/>
              </a:rPr>
              <a:t>ПОДАРИ 
</a:t>
            </a:r>
            <a:r>
              <a:rPr lang="ru-RU" sz="14805" b="1" dirty="0" smtClean="0">
                <a:solidFill>
                  <a:srgbClr val="FFFFFF"/>
                </a:solidFill>
                <a:latin typeface="Montserrat" pitchFamily="2" charset="-52"/>
                <a:ea typeface="Futura PT Bold" pitchFamily="34" charset="-122"/>
                <a:cs typeface="Futura PT Bold" pitchFamily="34" charset="-120"/>
              </a:rPr>
              <a:t>НОВУЮ ЖИЗНЬ</a:t>
            </a:r>
          </a:p>
          <a:p>
            <a:pPr marL="0" indent="0" algn="l">
              <a:lnSpc>
                <a:spcPts val="17900"/>
              </a:lnSpc>
              <a:buNone/>
            </a:pPr>
            <a:r>
              <a:rPr lang="ru-RU" sz="14805" b="1" dirty="0" smtClean="0">
                <a:solidFill>
                  <a:srgbClr val="FFFFFF"/>
                </a:solidFill>
                <a:latin typeface="Montserrat" pitchFamily="2" charset="-52"/>
                <a:ea typeface="Futura PT Bold" pitchFamily="34" charset="-122"/>
                <a:cs typeface="Futura PT Bold" pitchFamily="34" charset="-120"/>
              </a:rPr>
              <a:t>            </a:t>
            </a:r>
            <a:r>
              <a:rPr lang="en-US" sz="14805" b="1" dirty="0" smtClean="0">
                <a:solidFill>
                  <a:srgbClr val="FFFFFF"/>
                </a:solidFill>
                <a:latin typeface="Montserrat" pitchFamily="2" charset="-52"/>
                <a:ea typeface="Futura PT Bold" pitchFamily="34" charset="-122"/>
                <a:cs typeface="Futura PT Bold" pitchFamily="34" charset="-120"/>
              </a:rPr>
              <a:t>ПЛАНЕТЕ</a:t>
            </a:r>
            <a:endParaRPr lang="en-US" sz="14805" dirty="0">
              <a:latin typeface="Montserrat" pitchFamily="2" charset="-52"/>
            </a:endParaRPr>
          </a:p>
        </p:txBody>
      </p:sp>
      <p:sp>
        <p:nvSpPr>
          <p:cNvPr id="6" name="Text 1"/>
          <p:cNvSpPr/>
          <p:nvPr/>
        </p:nvSpPr>
        <p:spPr>
          <a:xfrm>
            <a:off x="1647824" y="7656073"/>
            <a:ext cx="6115051" cy="504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012"/>
              </a:lnSpc>
              <a:buNone/>
            </a:pPr>
            <a:r>
              <a:rPr lang="en-US" sz="3318" b="1" dirty="0">
                <a:solidFill>
                  <a:srgbClr val="FFFFFF"/>
                </a:solidFill>
                <a:latin typeface="Montserrat" pitchFamily="2" charset="-52"/>
                <a:ea typeface="Futura PT Demi" pitchFamily="34" charset="-122"/>
                <a:cs typeface="Futura PT Demi" pitchFamily="34" charset="-120"/>
              </a:rPr>
              <a:t>ПИШИТЕ НА ЗДОРОВЬЕ</a:t>
            </a:r>
            <a:endParaRPr lang="en-US" sz="3318" b="1" dirty="0">
              <a:latin typeface="Montserrat" pitchFamily="2" charset="-5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/>
          <a:srcRect/>
          <a:stretch/>
        </p:blipFill>
        <p:spPr>
          <a:xfrm>
            <a:off x="0" y="0"/>
            <a:ext cx="16512034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 cstate="email"/>
          <a:srcRect/>
          <a:stretch/>
        </p:blipFill>
        <p:spPr>
          <a:xfrm>
            <a:off x="9144000" y="0"/>
            <a:ext cx="9144000" cy="10287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 cstate="email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0" y="-116112"/>
            <a:ext cx="9144000" cy="104902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 cstate="email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600963" y="359878"/>
            <a:ext cx="181794" cy="181805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7124700" y="291340"/>
            <a:ext cx="15897225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6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  <a:hlinkClick r:id="rId9"/>
              </a:rPr>
              <a:t>ИСТОЧНИК</a:t>
            </a:r>
            <a:endParaRPr lang="en-US" sz="1800" dirty="0">
              <a:latin typeface="Montserrat Bold" pitchFamily="2" charset="-52"/>
            </a:endParaRPr>
          </a:p>
        </p:txBody>
      </p:sp>
      <p:sp>
        <p:nvSpPr>
          <p:cNvPr id="7" name="Text 1"/>
          <p:cNvSpPr/>
          <p:nvPr/>
        </p:nvSpPr>
        <p:spPr>
          <a:xfrm>
            <a:off x="371475" y="9144760"/>
            <a:ext cx="8772525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6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ПЛАСТИКА КАЖДЫЙ ГОД ВО ВСЕМ МИРЕ ПРЕВРАЩАЕТСЯ В ОТХОДЫ  — ПРИМЕРНО СТОЛЬКО ВЕСИТ ВСЕ НАСЕЛЕНИЕ ЗЕМЛИ.</a:t>
            </a:r>
            <a:endParaRPr lang="en-US" sz="1800" dirty="0">
              <a:latin typeface="Montserrat Bold" pitchFamily="2" charset="-52"/>
            </a:endParaRPr>
          </a:p>
        </p:txBody>
      </p:sp>
      <p:sp>
        <p:nvSpPr>
          <p:cNvPr id="8" name="Text 2"/>
          <p:cNvSpPr/>
          <p:nvPr/>
        </p:nvSpPr>
        <p:spPr>
          <a:xfrm>
            <a:off x="2742380" y="4714875"/>
            <a:ext cx="5524501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352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Montserrat" pitchFamily="2" charset="-52"/>
                <a:ea typeface="Futura PT Demi" pitchFamily="34" charset="-122"/>
                <a:cs typeface="Futura PT Demi" pitchFamily="34" charset="-120"/>
              </a:rPr>
              <a:t>300 000 000 тонн</a:t>
            </a:r>
            <a:endParaRPr lang="en-US" sz="3600" b="1" dirty="0">
              <a:latin typeface="Montserrat" pitchFamily="2" charset="-52"/>
            </a:endParaRPr>
          </a:p>
        </p:txBody>
      </p:sp>
      <p:sp>
        <p:nvSpPr>
          <p:cNvPr id="9" name="Text 3"/>
          <p:cNvSpPr/>
          <p:nvPr/>
        </p:nvSpPr>
        <p:spPr>
          <a:xfrm>
            <a:off x="17726025" y="9775282"/>
            <a:ext cx="223876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1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Futura PT Demi" pitchFamily="34" charset="0"/>
                <a:ea typeface="Futura PT Demi" pitchFamily="34" charset="-122"/>
                <a:cs typeface="Futura PT Demi" pitchFamily="34" charset="-120"/>
              </a:rPr>
              <a:t>02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/>
          <a:srcRect/>
          <a:stretch/>
        </p:blipFill>
        <p:spPr>
          <a:xfrm>
            <a:off x="0" y="0"/>
            <a:ext cx="14852452" cy="10287001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 cstate="email"/>
          <a:srcRect/>
          <a:stretch/>
        </p:blipFill>
        <p:spPr>
          <a:xfrm>
            <a:off x="9144000" y="-73434"/>
            <a:ext cx="9144000" cy="10509207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 cstate="email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0" y="0"/>
            <a:ext cx="9144000" cy="10287001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 cstate="email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695134" y="350437"/>
            <a:ext cx="181794" cy="181805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17783175" y="9841710"/>
            <a:ext cx="223876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1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03</a:t>
            </a:r>
            <a:endParaRPr lang="en-US" sz="1200" dirty="0">
              <a:latin typeface="Montserrat Bold" pitchFamily="2" charset="-52"/>
            </a:endParaRPr>
          </a:p>
        </p:txBody>
      </p:sp>
      <p:sp>
        <p:nvSpPr>
          <p:cNvPr id="7" name="Text 1"/>
          <p:cNvSpPr/>
          <p:nvPr/>
        </p:nvSpPr>
        <p:spPr>
          <a:xfrm>
            <a:off x="1333498" y="4915062"/>
            <a:ext cx="7010402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352"/>
              </a:lnSpc>
              <a:buNone/>
            </a:pPr>
            <a:r>
              <a:rPr lang="en-US" sz="3600" dirty="0">
                <a:solidFill>
                  <a:srgbClr val="FFFFFF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МИРОВОЕ ПОТРЕБЛЕНИЕ</a:t>
            </a:r>
            <a:endParaRPr lang="en-US" sz="3600" dirty="0">
              <a:latin typeface="Montserrat Bold" pitchFamily="2" charset="-52"/>
            </a:endParaRPr>
          </a:p>
        </p:txBody>
      </p:sp>
      <p:sp>
        <p:nvSpPr>
          <p:cNvPr id="8" name="Text 2"/>
          <p:cNvSpPr/>
          <p:nvPr/>
        </p:nvSpPr>
        <p:spPr>
          <a:xfrm>
            <a:off x="579834" y="9159314"/>
            <a:ext cx="8115300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6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БУМАГИ ЗА ПОСЛЕДНИЕ 40 ЛЕТ ВЫРОСЛО НА 400% — ДО 400 МЛН Т В ГОД, ВСЕ ЭТО ПОСЛЕ ПРЕВРАЩАЕТСЯ В ОТХОДЫ.</a:t>
            </a:r>
            <a:endParaRPr lang="en-US" sz="1800" dirty="0">
              <a:latin typeface="Montserrat Bold" pitchFamily="2" charset="-52"/>
            </a:endParaRPr>
          </a:p>
        </p:txBody>
      </p:sp>
      <p:sp>
        <p:nvSpPr>
          <p:cNvPr id="9" name="Text 3"/>
          <p:cNvSpPr/>
          <p:nvPr/>
        </p:nvSpPr>
        <p:spPr>
          <a:xfrm>
            <a:off x="7219950" y="281897"/>
            <a:ext cx="15897225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6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  <a:hlinkClick r:id="rId9"/>
              </a:rPr>
              <a:t>ИСТОЧНИК</a:t>
            </a:r>
            <a:endParaRPr lang="en-US" sz="1800" dirty="0">
              <a:latin typeface="Montserrat Bold" pitchFamily="2" charset="-5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/>
          <a:srcRect/>
          <a:stretch/>
        </p:blipFill>
        <p:spPr>
          <a:xfrm>
            <a:off x="0" y="0"/>
            <a:ext cx="11022397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 cstate="email"/>
          <a:srcRect/>
          <a:stretch/>
        </p:blipFill>
        <p:spPr>
          <a:xfrm>
            <a:off x="9144000" y="-1"/>
            <a:ext cx="9144000" cy="10493829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 cstate="email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0" y="0"/>
            <a:ext cx="9144000" cy="1028700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514475" y="4714875"/>
            <a:ext cx="6636395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352"/>
              </a:lnSpc>
              <a:buNone/>
            </a:pPr>
            <a:r>
              <a:rPr lang="en-US" sz="3600" dirty="0">
                <a:solidFill>
                  <a:srgbClr val="FFFFFF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ОДНА ЖИЗНЬ СЛИШКОМ КОРОТКА</a:t>
            </a:r>
            <a:endParaRPr lang="en-US" sz="3600" dirty="0">
              <a:latin typeface="Montserrat Bold" pitchFamily="2" charset="-52"/>
            </a:endParaRPr>
          </a:p>
        </p:txBody>
      </p:sp>
      <p:sp>
        <p:nvSpPr>
          <p:cNvPr id="6" name="Text 1"/>
          <p:cNvSpPr/>
          <p:nvPr/>
        </p:nvSpPr>
        <p:spPr>
          <a:xfrm>
            <a:off x="714375" y="9121150"/>
            <a:ext cx="8223424" cy="928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76"/>
              </a:lnSpc>
            </a:pPr>
            <a:r>
              <a:rPr lang="en-US" sz="1600" dirty="0" smtClean="0">
                <a:solidFill>
                  <a:srgbClr val="FFFFFF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ВСЕ ЭТИ </a:t>
            </a:r>
            <a:r>
              <a:rPr lang="en-US" sz="1600" dirty="0" smtClean="0">
                <a:solidFill>
                  <a:schemeClr val="bg1"/>
                </a:solidFill>
                <a:latin typeface="Montserrat Bold" pitchFamily="2" charset="-52"/>
                <a:ea typeface="Montserrat Regular" pitchFamily="34" charset="-122"/>
                <a:cs typeface="Montserrat Regular" pitchFamily="34" charset="-120"/>
              </a:rPr>
              <a:t>ОТХОДЫ МОЖНО ПЕРЕРАБОТАТЬ </a:t>
            </a:r>
            <a:r>
              <a:rPr lang="ru-RU" sz="1600" dirty="0" smtClean="0">
                <a:solidFill>
                  <a:schemeClr val="bg1"/>
                </a:solidFill>
                <a:latin typeface="Montserrat Bold" pitchFamily="2" charset="-52"/>
                <a:ea typeface="Montserrat Regular" pitchFamily="34" charset="-122"/>
                <a:cs typeface="Montserrat Regular" pitchFamily="34" charset="-120"/>
              </a:rPr>
              <a:t> В </a:t>
            </a:r>
            <a:r>
              <a:rPr lang="en-US" sz="1600" dirty="0" smtClean="0">
                <a:solidFill>
                  <a:schemeClr val="bg1"/>
                </a:solidFill>
                <a:latin typeface="Montserrat Bold" pitchFamily="2" charset="-52"/>
                <a:ea typeface="Montserrat Regular" pitchFamily="34" charset="-122"/>
                <a:cs typeface="Montserrat Regular" pitchFamily="34" charset="-120"/>
              </a:rPr>
              <a:t>КАЧЕСТВЕННЫЙ ПРОДУКТ, ПОДАРИВ </a:t>
            </a:r>
            <a:r>
              <a:rPr lang="ru-RU" sz="1600" dirty="0" smtClean="0">
                <a:solidFill>
                  <a:schemeClr val="bg1"/>
                </a:solidFill>
                <a:latin typeface="Montserrat Bold" pitchFamily="2" charset="-52"/>
                <a:ea typeface="Montserrat Regular" pitchFamily="34" charset="-122"/>
                <a:cs typeface="Montserrat Regular" pitchFamily="34" charset="-120"/>
              </a:rPr>
              <a:t> НОВУЮ</a:t>
            </a:r>
            <a:r>
              <a:rPr lang="en-US" sz="1600" dirty="0" smtClean="0">
                <a:solidFill>
                  <a:schemeClr val="bg1"/>
                </a:solidFill>
                <a:latin typeface="Montserrat Bold" pitchFamily="2" charset="-52"/>
                <a:ea typeface="Montserrat Regular" pitchFamily="34" charset="-122"/>
                <a:cs typeface="Montserrat Regular" pitchFamily="34" charset="-120"/>
              </a:rPr>
              <a:t> ЖИЗНЬ</a:t>
            </a:r>
            <a:r>
              <a:rPr lang="ru-RU" sz="1600" dirty="0" smtClean="0">
                <a:solidFill>
                  <a:schemeClr val="bg1"/>
                </a:solidFill>
                <a:latin typeface="Montserrat Bold" pitchFamily="2" charset="-52"/>
                <a:ea typeface="Montserrat Regular" pitchFamily="34" charset="-122"/>
                <a:cs typeface="Montserrat Regular" pitchFamily="34" charset="-120"/>
              </a:rPr>
              <a:t> </a:t>
            </a:r>
            <a:r>
              <a:rPr lang="en-US" sz="1600" dirty="0" smtClean="0">
                <a:solidFill>
                  <a:schemeClr val="bg1"/>
                </a:solidFill>
                <a:latin typeface="Montserrat Bold" pitchFamily="2" charset="-52"/>
                <a:ea typeface="Montserrat Regular" pitchFamily="34" charset="-122"/>
                <a:cs typeface="Montserrat Regular" pitchFamily="34" charset="-120"/>
              </a:rPr>
              <a:t>ПЛАНЕТЕ</a:t>
            </a:r>
            <a:endParaRPr lang="en-US" sz="1600" dirty="0">
              <a:solidFill>
                <a:schemeClr val="bg1"/>
              </a:solidFill>
              <a:latin typeface="Montserrat Bold" pitchFamily="2" charset="-52"/>
              <a:ea typeface="Montserrat Regular" pitchFamily="34" charset="-122"/>
              <a:cs typeface="Montserrat Regular" pitchFamily="34" charset="-120"/>
            </a:endParaRPr>
          </a:p>
        </p:txBody>
      </p:sp>
      <p:sp>
        <p:nvSpPr>
          <p:cNvPr id="7" name="Text 2"/>
          <p:cNvSpPr/>
          <p:nvPr/>
        </p:nvSpPr>
        <p:spPr>
          <a:xfrm>
            <a:off x="17792700" y="9798851"/>
            <a:ext cx="223876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1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04</a:t>
            </a:r>
            <a:endParaRPr lang="en-US" sz="1200" dirty="0">
              <a:latin typeface="Montserrat Bold" pitchFamily="2" charset="-5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210175" y="4714875"/>
            <a:ext cx="80772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352"/>
              </a:lnSpc>
              <a:buNone/>
            </a:pPr>
            <a:r>
              <a:rPr lang="en-US" sz="3600" dirty="0">
                <a:solidFill>
                  <a:srgbClr val="FFFFFF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ПОРА ПЕРЕПИСАТЬ БУДУЩЕЕ</a:t>
            </a:r>
            <a:endParaRPr lang="en-US" sz="3600" dirty="0">
              <a:latin typeface="Montserrat Bold" pitchFamily="2" charset="-52"/>
            </a:endParaRPr>
          </a:p>
        </p:txBody>
      </p:sp>
      <p:sp>
        <p:nvSpPr>
          <p:cNvPr id="5" name="Text 1"/>
          <p:cNvSpPr/>
          <p:nvPr/>
        </p:nvSpPr>
        <p:spPr>
          <a:xfrm>
            <a:off x="6210299" y="9377158"/>
            <a:ext cx="6724651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6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РАЗУМНАЯ ЖИЗНЬ  — РАЗУМНОЕ ПОТРЕБЛЕНИЕ</a:t>
            </a:r>
            <a:endParaRPr lang="en-US" sz="1800" dirty="0">
              <a:latin typeface="Montserrat Bold" pitchFamily="2" charset="-52"/>
            </a:endParaRPr>
          </a:p>
        </p:txBody>
      </p:sp>
      <p:sp>
        <p:nvSpPr>
          <p:cNvPr id="6" name="Text 2"/>
          <p:cNvSpPr/>
          <p:nvPr/>
        </p:nvSpPr>
        <p:spPr>
          <a:xfrm>
            <a:off x="17878425" y="9863989"/>
            <a:ext cx="223876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1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05</a:t>
            </a:r>
            <a:endParaRPr lang="en-US" sz="1200" dirty="0">
              <a:latin typeface="Montserrat Bold" pitchFamily="2" charset="-5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/>
          <a:srcRect/>
          <a:stretch/>
        </p:blipFill>
        <p:spPr>
          <a:xfrm>
            <a:off x="0" y="0"/>
            <a:ext cx="14969654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215921" y="0"/>
            <a:ext cx="9072079" cy="105156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6" cstate="email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380004" y="9350936"/>
            <a:ext cx="377168" cy="362331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8" cstate="email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9446456" y="9752800"/>
            <a:ext cx="287164" cy="287178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10" cstate="email"/>
          <a:srcRect/>
          <a:stretch/>
        </p:blipFill>
        <p:spPr>
          <a:xfrm>
            <a:off x="3324858" y="0"/>
            <a:ext cx="14137965" cy="6734128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1" cstate="email"/>
          <a:srcRect/>
          <a:stretch/>
        </p:blipFill>
        <p:spPr>
          <a:xfrm>
            <a:off x="10306348" y="4879005"/>
            <a:ext cx="7981652" cy="5407995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13958849" y="278299"/>
            <a:ext cx="6674144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6"/>
              </a:lnSpc>
              <a:buNone/>
            </a:pPr>
            <a:r>
              <a:rPr lang="en-US" sz="1800" dirty="0">
                <a:solidFill>
                  <a:srgbClr val="836C5B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  <a:hlinkClick r:id="rId12"/>
              </a:rPr>
              <a:t>ВЕЧНЫЙ КАРАНДАШ ETERNITY</a:t>
            </a:r>
            <a:endParaRPr lang="en-US" sz="1800" dirty="0">
              <a:latin typeface="Montserrat Bold" pitchFamily="2" charset="-52"/>
            </a:endParaRPr>
          </a:p>
        </p:txBody>
      </p:sp>
      <p:sp>
        <p:nvSpPr>
          <p:cNvPr id="9" name="Text 1"/>
          <p:cNvSpPr/>
          <p:nvPr/>
        </p:nvSpPr>
        <p:spPr>
          <a:xfrm>
            <a:off x="9848849" y="9752800"/>
            <a:ext cx="3701687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6"/>
              </a:lnSpc>
              <a:buNone/>
            </a:pPr>
            <a:r>
              <a:rPr lang="en-US" sz="1800" dirty="0">
                <a:solidFill>
                  <a:srgbClr val="836C5B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БИОРАЗЛАГАЕМЫЙ БАМБУК</a:t>
            </a:r>
            <a:endParaRPr lang="en-US" sz="1800" dirty="0">
              <a:latin typeface="Montserrat Bold" pitchFamily="2" charset="-52"/>
            </a:endParaRPr>
          </a:p>
        </p:txBody>
      </p:sp>
      <p:sp>
        <p:nvSpPr>
          <p:cNvPr id="10" name="Text 2"/>
          <p:cNvSpPr/>
          <p:nvPr/>
        </p:nvSpPr>
        <p:spPr>
          <a:xfrm>
            <a:off x="9858375" y="9388515"/>
            <a:ext cx="3692161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6"/>
              </a:lnSpc>
              <a:buNone/>
            </a:pPr>
            <a:r>
              <a:rPr lang="en-US" sz="1800" dirty="0">
                <a:solidFill>
                  <a:srgbClr val="836C5B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ПЕРЕРАБОТАННЫЙ КАРТОН</a:t>
            </a:r>
            <a:endParaRPr lang="en-US" sz="1800" dirty="0">
              <a:latin typeface="Montserrat Bold" pitchFamily="2" charset="-52"/>
            </a:endParaRPr>
          </a:p>
        </p:txBody>
      </p:sp>
      <p:sp>
        <p:nvSpPr>
          <p:cNvPr id="11" name="Text 3"/>
          <p:cNvSpPr/>
          <p:nvPr/>
        </p:nvSpPr>
        <p:spPr>
          <a:xfrm>
            <a:off x="17859375" y="9860268"/>
            <a:ext cx="223876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1"/>
              </a:lnSpc>
              <a:buNone/>
            </a:pPr>
            <a:r>
              <a:rPr lang="en-US" sz="1200" dirty="0">
                <a:solidFill>
                  <a:srgbClr val="836C5B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06</a:t>
            </a:r>
            <a:endParaRPr lang="en-US" sz="1200" dirty="0">
              <a:latin typeface="Montserrat Bold" pitchFamily="2" charset="-5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/>
          <a:srcRect/>
          <a:stretch/>
        </p:blipFill>
        <p:spPr>
          <a:xfrm>
            <a:off x="0" y="0"/>
            <a:ext cx="939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212349" y="0"/>
            <a:ext cx="9075651" cy="10287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6" cstate="email"/>
          <a:srcRect/>
          <a:stretch/>
        </p:blipFill>
        <p:spPr>
          <a:xfrm>
            <a:off x="13972282" y="2995115"/>
            <a:ext cx="3063441" cy="729188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 cstate="email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626873" y="9656973"/>
            <a:ext cx="377168" cy="362331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 cstate="email"/>
          <a:srcRect/>
          <a:stretch/>
        </p:blipFill>
        <p:spPr>
          <a:xfrm>
            <a:off x="10720908" y="0"/>
            <a:ext cx="3063441" cy="5448156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14680240" y="336445"/>
            <a:ext cx="3422061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6"/>
              </a:lnSpc>
              <a:buNone/>
            </a:pPr>
            <a:r>
              <a:rPr lang="en-US" sz="1800" dirty="0">
                <a:solidFill>
                  <a:srgbClr val="565252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  <a:hlinkClick r:id="rId10"/>
              </a:rPr>
              <a:t>ВЕЧНЫЙ КАРАНДАШ Р20</a:t>
            </a:r>
            <a:endParaRPr lang="en-US" sz="1800" dirty="0">
              <a:latin typeface="Montserrat Bold" pitchFamily="2" charset="-52"/>
            </a:endParaRPr>
          </a:p>
        </p:txBody>
      </p:sp>
      <p:sp>
        <p:nvSpPr>
          <p:cNvPr id="8" name="Text 1"/>
          <p:cNvSpPr/>
          <p:nvPr/>
        </p:nvSpPr>
        <p:spPr>
          <a:xfrm>
            <a:off x="10096500" y="9694552"/>
            <a:ext cx="4124325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6"/>
              </a:lnSpc>
              <a:buNone/>
            </a:pPr>
            <a:r>
              <a:rPr lang="en-US" sz="1800" dirty="0">
                <a:solidFill>
                  <a:srgbClr val="565252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ПЕРЕРАБОТАННЫЙ КАРТОН</a:t>
            </a:r>
            <a:endParaRPr lang="en-US" sz="1800" dirty="0">
              <a:latin typeface="Montserrat Bold" pitchFamily="2" charset="-52"/>
            </a:endParaRPr>
          </a:p>
        </p:txBody>
      </p:sp>
      <p:sp>
        <p:nvSpPr>
          <p:cNvPr id="9" name="Text 2"/>
          <p:cNvSpPr/>
          <p:nvPr/>
        </p:nvSpPr>
        <p:spPr>
          <a:xfrm>
            <a:off x="17878425" y="9838004"/>
            <a:ext cx="223876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1"/>
              </a:lnSpc>
              <a:buNone/>
            </a:pPr>
            <a:r>
              <a:rPr lang="en-US" sz="1200" dirty="0">
                <a:solidFill>
                  <a:srgbClr val="363738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07</a:t>
            </a:r>
            <a:endParaRPr lang="en-US" sz="1200" dirty="0">
              <a:latin typeface="Montserrat Bold" pitchFamily="2" charset="-5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/>
          <a:srcRect/>
          <a:stretch/>
        </p:blipFill>
        <p:spPr>
          <a:xfrm>
            <a:off x="0" y="0"/>
            <a:ext cx="12635359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152148" y="0"/>
            <a:ext cx="9135852" cy="10287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6" cstate="email"/>
          <a:srcRect/>
          <a:stretch/>
        </p:blipFill>
        <p:spPr>
          <a:xfrm>
            <a:off x="11113033" y="1855543"/>
            <a:ext cx="7174967" cy="300217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 cstate="email"/>
          <a:srcRect/>
          <a:stretch/>
        </p:blipFill>
        <p:spPr>
          <a:xfrm>
            <a:off x="9138977" y="5335451"/>
            <a:ext cx="6195268" cy="2913059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8" cstate="email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9626873" y="9622594"/>
            <a:ext cx="377168" cy="362331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14865939" y="302070"/>
            <a:ext cx="3422061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6"/>
              </a:lnSpc>
              <a:buNone/>
            </a:pPr>
            <a:r>
              <a:rPr lang="en-US" sz="1800" dirty="0">
                <a:solidFill>
                  <a:srgbClr val="734830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  <a:hlinkClick r:id="rId10"/>
              </a:rPr>
              <a:t>РУЧКА ШАРИКОВАЯ N20</a:t>
            </a:r>
            <a:endParaRPr lang="en-US" sz="1800" dirty="0">
              <a:latin typeface="Montserrat Bold" pitchFamily="2" charset="-52"/>
            </a:endParaRPr>
          </a:p>
        </p:txBody>
      </p:sp>
      <p:sp>
        <p:nvSpPr>
          <p:cNvPr id="8" name="Text 1"/>
          <p:cNvSpPr/>
          <p:nvPr/>
        </p:nvSpPr>
        <p:spPr>
          <a:xfrm>
            <a:off x="10096500" y="9660173"/>
            <a:ext cx="3800475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6"/>
              </a:lnSpc>
              <a:buNone/>
            </a:pPr>
            <a:r>
              <a:rPr lang="en-US" sz="1800" dirty="0">
                <a:solidFill>
                  <a:srgbClr val="734830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ПЕРЕРАБОТАННАЯ БУМАГА</a:t>
            </a:r>
            <a:endParaRPr lang="en-US" sz="1800" dirty="0">
              <a:latin typeface="Montserrat Bold" pitchFamily="2" charset="-52"/>
            </a:endParaRPr>
          </a:p>
        </p:txBody>
      </p:sp>
      <p:sp>
        <p:nvSpPr>
          <p:cNvPr id="9" name="Text 2"/>
          <p:cNvSpPr/>
          <p:nvPr/>
        </p:nvSpPr>
        <p:spPr>
          <a:xfrm>
            <a:off x="17830800" y="9767646"/>
            <a:ext cx="223876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1"/>
              </a:lnSpc>
              <a:buNone/>
            </a:pPr>
            <a:r>
              <a:rPr lang="en-US" sz="1200" dirty="0">
                <a:solidFill>
                  <a:srgbClr val="734830"/>
                </a:solidFill>
                <a:latin typeface="Futura PT Demi" pitchFamily="34" charset="0"/>
                <a:ea typeface="Futura PT Demi" pitchFamily="34" charset="-122"/>
                <a:cs typeface="Futura PT Demi" pitchFamily="34" charset="-120"/>
              </a:rPr>
              <a:t>08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/>
          <a:srcRect/>
          <a:stretch/>
        </p:blipFill>
        <p:spPr>
          <a:xfrm>
            <a:off x="0" y="0"/>
            <a:ext cx="9964266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152148" y="-368300"/>
            <a:ext cx="9135852" cy="109093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6" cstate="email"/>
          <a:srcRect/>
          <a:stretch/>
        </p:blipFill>
        <p:spPr>
          <a:xfrm>
            <a:off x="14042529" y="3771537"/>
            <a:ext cx="2525576" cy="6515463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 cstate="email"/>
          <a:srcRect/>
          <a:stretch/>
        </p:blipFill>
        <p:spPr>
          <a:xfrm>
            <a:off x="10877550" y="0"/>
            <a:ext cx="2525576" cy="5982909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8" cstate="email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9429713" y="8694978"/>
            <a:ext cx="377168" cy="362331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0" cstate="email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9519717" y="9674340"/>
            <a:ext cx="287164" cy="287182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14865939" y="325617"/>
            <a:ext cx="3422061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6"/>
              </a:lnSpc>
              <a:buNone/>
            </a:pPr>
            <a:r>
              <a:rPr lang="en-US" sz="1800" dirty="0">
                <a:solidFill>
                  <a:srgbClr val="B7AC9D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  <a:hlinkClick r:id="rId12"/>
              </a:rPr>
              <a:t>РУЧКА ШАРИКОВАЯ N17</a:t>
            </a:r>
            <a:endParaRPr lang="en-US" sz="1800" dirty="0">
              <a:latin typeface="Montserrat Bold" pitchFamily="2" charset="-52"/>
            </a:endParaRPr>
          </a:p>
        </p:txBody>
      </p:sp>
      <p:sp>
        <p:nvSpPr>
          <p:cNvPr id="9" name="Text 1"/>
          <p:cNvSpPr/>
          <p:nvPr/>
        </p:nvSpPr>
        <p:spPr>
          <a:xfrm>
            <a:off x="9925049" y="9674340"/>
            <a:ext cx="3590653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6"/>
              </a:lnSpc>
              <a:buNone/>
            </a:pPr>
            <a:r>
              <a:rPr lang="en-US" sz="1600" dirty="0">
                <a:solidFill>
                  <a:srgbClr val="B7AC9D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БИОРАЗЛАГАЕМЫЙ БАМБУК</a:t>
            </a:r>
            <a:endParaRPr lang="en-US" sz="1600" dirty="0">
              <a:latin typeface="Montserrat Bold" pitchFamily="2" charset="-52"/>
            </a:endParaRPr>
          </a:p>
        </p:txBody>
      </p:sp>
      <p:sp>
        <p:nvSpPr>
          <p:cNvPr id="10" name="Text 2"/>
          <p:cNvSpPr/>
          <p:nvPr/>
        </p:nvSpPr>
        <p:spPr>
          <a:xfrm>
            <a:off x="9925050" y="8694978"/>
            <a:ext cx="3271416" cy="8395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76"/>
              </a:lnSpc>
            </a:pPr>
            <a:r>
              <a:rPr lang="en-US" sz="1600" dirty="0">
                <a:solidFill>
                  <a:srgbClr val="B7AC9D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ПЕРЕРАБОТАННЫЙ </a:t>
            </a:r>
            <a:r>
              <a:rPr lang="en-US" sz="1600" dirty="0" smtClean="0">
                <a:solidFill>
                  <a:srgbClr val="B7AC9D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ПЛАСТИК</a:t>
            </a:r>
            <a:r>
              <a:rPr lang="ru-RU" sz="1600" dirty="0" smtClean="0">
                <a:solidFill>
                  <a:srgbClr val="B7AC9D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 </a:t>
            </a:r>
            <a:r>
              <a:rPr lang="ru-RU" sz="1600" b="1" dirty="0" smtClean="0">
                <a:solidFill>
                  <a:srgbClr val="B7AC9D"/>
                </a:solidFill>
                <a:latin typeface="Montserrat Bold" pitchFamily="2" charset="-52"/>
              </a:rPr>
              <a:t>С ДОБАВЛЕНИЕМ ПШЕНИЧНОГО ВОЛОКНА</a:t>
            </a:r>
            <a:r>
              <a:rPr lang="ru-RU" sz="1600" b="1" dirty="0" smtClean="0">
                <a:solidFill>
                  <a:srgbClr val="B7AC9D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 </a:t>
            </a:r>
            <a:endParaRPr lang="en-US" sz="1600" b="1" dirty="0">
              <a:solidFill>
                <a:srgbClr val="B7AC9D"/>
              </a:solidFill>
              <a:latin typeface="Montserrat Bold" pitchFamily="2" charset="-52"/>
            </a:endParaRPr>
          </a:p>
        </p:txBody>
      </p:sp>
      <p:sp>
        <p:nvSpPr>
          <p:cNvPr id="11" name="Text 3"/>
          <p:cNvSpPr/>
          <p:nvPr/>
        </p:nvSpPr>
        <p:spPr>
          <a:xfrm>
            <a:off x="17811750" y="9836348"/>
            <a:ext cx="223876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1"/>
              </a:lnSpc>
              <a:buNone/>
            </a:pPr>
            <a:r>
              <a:rPr lang="en-US" sz="1200" dirty="0">
                <a:solidFill>
                  <a:srgbClr val="B7AC9D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09</a:t>
            </a:r>
            <a:endParaRPr lang="en-US" sz="1200" dirty="0">
              <a:latin typeface="Montserrat Bold" pitchFamily="2" charset="-5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/>
          <a:srcRect/>
          <a:stretch/>
        </p:blipFill>
        <p:spPr>
          <a:xfrm>
            <a:off x="0" y="0"/>
            <a:ext cx="10665507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0" y="7880152"/>
            <a:ext cx="9152148" cy="2406848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6" cstate="email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152148" y="0"/>
            <a:ext cx="9135852" cy="105537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8" cstate="email"/>
          <a:srcRect/>
          <a:stretch/>
        </p:blipFill>
        <p:spPr>
          <a:xfrm>
            <a:off x="14052166" y="3023695"/>
            <a:ext cx="2587303" cy="7263305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9" cstate="email"/>
          <a:srcRect/>
          <a:stretch/>
        </p:blipFill>
        <p:spPr>
          <a:xfrm>
            <a:off x="10772552" y="0"/>
            <a:ext cx="2587303" cy="5973338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10" cstate="email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9525149" y="8714028"/>
            <a:ext cx="377168" cy="362331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2" cstate="email">
            <a:extLst>
              <a:ext uri="{96DAC541-7B7A-43D3-8B79-37D633B846F1}">
                <asvg:svgBlip xmlns=""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9591601" y="9674275"/>
            <a:ext cx="287164" cy="287182"/>
          </a:xfrm>
          <a:prstGeom prst="rect">
            <a:avLst/>
          </a:prstGeom>
        </p:spPr>
      </p:pic>
      <p:sp>
        <p:nvSpPr>
          <p:cNvPr id="9" name="Text 0"/>
          <p:cNvSpPr/>
          <p:nvPr/>
        </p:nvSpPr>
        <p:spPr>
          <a:xfrm>
            <a:off x="14865939" y="325543"/>
            <a:ext cx="3422061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6"/>
              </a:lnSpc>
              <a:buNone/>
            </a:pPr>
            <a:r>
              <a:rPr lang="en-US" sz="1800" dirty="0">
                <a:solidFill>
                  <a:srgbClr val="515B4D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  <a:hlinkClick r:id="rId14"/>
              </a:rPr>
              <a:t>РУЧКА ШАРИКОВАЯ N18</a:t>
            </a:r>
            <a:endParaRPr lang="en-US" sz="1800" dirty="0">
              <a:latin typeface="Montserrat Bold" pitchFamily="2" charset="-52"/>
            </a:endParaRPr>
          </a:p>
        </p:txBody>
      </p:sp>
      <p:sp>
        <p:nvSpPr>
          <p:cNvPr id="10" name="Text 1"/>
          <p:cNvSpPr/>
          <p:nvPr/>
        </p:nvSpPr>
        <p:spPr>
          <a:xfrm>
            <a:off x="9991725" y="9674275"/>
            <a:ext cx="3048698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6"/>
              </a:lnSpc>
              <a:buNone/>
            </a:pPr>
            <a:r>
              <a:rPr lang="en-US" sz="1600" dirty="0">
                <a:solidFill>
                  <a:srgbClr val="515B4D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БИОРАЗЛАГАЕМАЯ ПРОБКА</a:t>
            </a:r>
            <a:endParaRPr lang="en-US" sz="1600" dirty="0">
              <a:latin typeface="Montserrat Bold" pitchFamily="2" charset="-52"/>
            </a:endParaRPr>
          </a:p>
        </p:txBody>
      </p:sp>
      <p:sp>
        <p:nvSpPr>
          <p:cNvPr id="12" name="Text 3"/>
          <p:cNvSpPr/>
          <p:nvPr/>
        </p:nvSpPr>
        <p:spPr>
          <a:xfrm>
            <a:off x="17859375" y="9836283"/>
            <a:ext cx="223876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1"/>
              </a:lnSpc>
              <a:buNone/>
            </a:pPr>
            <a:r>
              <a:rPr lang="en-US" sz="1200" dirty="0">
                <a:solidFill>
                  <a:srgbClr val="515B4D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10</a:t>
            </a:r>
            <a:endParaRPr lang="en-US" sz="1200" dirty="0">
              <a:latin typeface="Montserrat Bold" pitchFamily="2" charset="-52"/>
            </a:endParaRPr>
          </a:p>
        </p:txBody>
      </p:sp>
      <p:sp>
        <p:nvSpPr>
          <p:cNvPr id="13" name="Text 2"/>
          <p:cNvSpPr/>
          <p:nvPr/>
        </p:nvSpPr>
        <p:spPr>
          <a:xfrm>
            <a:off x="9991725" y="8714028"/>
            <a:ext cx="3271416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76"/>
              </a:lnSpc>
            </a:pPr>
            <a:r>
              <a:rPr lang="en-US" sz="1600" dirty="0">
                <a:solidFill>
                  <a:srgbClr val="515B4D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ПЕРЕРАБОТАННЫЙ </a:t>
            </a:r>
            <a:r>
              <a:rPr lang="en-US" sz="1600" dirty="0" smtClean="0">
                <a:solidFill>
                  <a:srgbClr val="515B4D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ПЛАСТИК</a:t>
            </a:r>
            <a:r>
              <a:rPr lang="ru-RU" sz="1600" dirty="0" smtClean="0">
                <a:solidFill>
                  <a:srgbClr val="515B4D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 </a:t>
            </a:r>
            <a:r>
              <a:rPr lang="ru-RU" sz="1600" b="1" dirty="0" smtClean="0">
                <a:solidFill>
                  <a:srgbClr val="515B4D"/>
                </a:solidFill>
                <a:latin typeface="Montserrat Bold" pitchFamily="2" charset="-52"/>
              </a:rPr>
              <a:t>С ДОБАВЛЕНИЕМ ПШЕНИЧНОГО ВОЛОКНА</a:t>
            </a:r>
            <a:r>
              <a:rPr lang="ru-RU" sz="1600" b="1" dirty="0" smtClean="0">
                <a:solidFill>
                  <a:srgbClr val="515B4D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 </a:t>
            </a:r>
            <a:endParaRPr lang="en-US" sz="1600" b="1" dirty="0">
              <a:solidFill>
                <a:srgbClr val="515B4D"/>
              </a:solidFill>
              <a:latin typeface="Montserrat Bold" pitchFamily="2" charset="-5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/>
          <a:srcRect/>
          <a:stretch/>
        </p:blipFill>
        <p:spPr>
          <a:xfrm>
            <a:off x="0" y="0"/>
            <a:ext cx="10882387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152148" y="0"/>
            <a:ext cx="9135852" cy="10477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6" cstate="email"/>
          <a:srcRect/>
          <a:stretch/>
        </p:blipFill>
        <p:spPr>
          <a:xfrm>
            <a:off x="8316441" y="0"/>
            <a:ext cx="7313414" cy="7077419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 cstate="email"/>
          <a:srcRect/>
          <a:stretch/>
        </p:blipFill>
        <p:spPr>
          <a:xfrm>
            <a:off x="11578940" y="2014593"/>
            <a:ext cx="6709060" cy="8272407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8" cstate="email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9460074" y="9716542"/>
            <a:ext cx="377168" cy="362331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14865939" y="325543"/>
            <a:ext cx="3422061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6"/>
              </a:lnSpc>
              <a:buNone/>
            </a:pPr>
            <a:r>
              <a:rPr lang="en-US" sz="1800" dirty="0">
                <a:solidFill>
                  <a:srgbClr val="566389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  <a:hlinkClick r:id="rId10"/>
              </a:rPr>
              <a:t>РУЧКА ШАРИКОВАЯ N16</a:t>
            </a:r>
            <a:endParaRPr lang="en-US" sz="1800" dirty="0">
              <a:latin typeface="Montserrat Bold" pitchFamily="2" charset="-52"/>
            </a:endParaRPr>
          </a:p>
        </p:txBody>
      </p:sp>
      <p:sp>
        <p:nvSpPr>
          <p:cNvPr id="9" name="Text 2"/>
          <p:cNvSpPr/>
          <p:nvPr/>
        </p:nvSpPr>
        <p:spPr>
          <a:xfrm>
            <a:off x="9934575" y="9754121"/>
            <a:ext cx="3271416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6"/>
              </a:lnSpc>
              <a:buNone/>
            </a:pPr>
            <a:r>
              <a:rPr lang="en-US" sz="1800" dirty="0">
                <a:solidFill>
                  <a:srgbClr val="566389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ПЕРЕРАБОТАННЫЙ </a:t>
            </a:r>
            <a:r>
              <a:rPr lang="en-US" dirty="0" smtClean="0">
                <a:solidFill>
                  <a:srgbClr val="566389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PET</a:t>
            </a:r>
            <a:endParaRPr lang="en-US" sz="1800" dirty="0">
              <a:latin typeface="Montserrat Bold" pitchFamily="2" charset="-52"/>
            </a:endParaRPr>
          </a:p>
        </p:txBody>
      </p:sp>
      <p:sp>
        <p:nvSpPr>
          <p:cNvPr id="10" name="Text 3"/>
          <p:cNvSpPr/>
          <p:nvPr/>
        </p:nvSpPr>
        <p:spPr>
          <a:xfrm>
            <a:off x="17830800" y="9848441"/>
            <a:ext cx="223876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1"/>
              </a:lnSpc>
              <a:buNone/>
            </a:pPr>
            <a:r>
              <a:rPr lang="en-US" sz="1200" dirty="0">
                <a:solidFill>
                  <a:srgbClr val="566289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11</a:t>
            </a:r>
            <a:endParaRPr lang="en-US" sz="1200" dirty="0">
              <a:latin typeface="Montserrat Bold" pitchFamily="2" charset="-5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826500" y="0"/>
            <a:ext cx="9461500" cy="10452100"/>
          </a:xfrm>
          <a:prstGeom prst="rect">
            <a:avLst/>
          </a:prstGeom>
        </p:spPr>
      </p:pic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5" cstate="email"/>
          <a:srcRect/>
          <a:stretch/>
        </p:blipFill>
        <p:spPr>
          <a:xfrm>
            <a:off x="0" y="0"/>
            <a:ext cx="9152148" cy="10287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6" cstate="email"/>
          <a:srcRect/>
          <a:stretch/>
        </p:blipFill>
        <p:spPr>
          <a:xfrm>
            <a:off x="10709039" y="3847356"/>
            <a:ext cx="7578961" cy="6439644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 cstate="email"/>
          <a:srcRect/>
          <a:stretch/>
        </p:blipFill>
        <p:spPr>
          <a:xfrm>
            <a:off x="6948525" y="0"/>
            <a:ext cx="9932045" cy="5635703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8" cstate="email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9553091" y="9704198"/>
            <a:ext cx="377168" cy="362331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15354300" y="325543"/>
            <a:ext cx="3422061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6"/>
              </a:lnSpc>
              <a:buNone/>
            </a:pPr>
            <a:r>
              <a:rPr lang="en-US" sz="1800" dirty="0">
                <a:solidFill>
                  <a:srgbClr val="5C6D66"/>
                </a:solidFill>
                <a:latin typeface="Futura PT Demi" pitchFamily="34" charset="0"/>
                <a:ea typeface="Futura PT Demi" pitchFamily="34" charset="-122"/>
                <a:cs typeface="Futura PT Demi" pitchFamily="34" charset="-120"/>
                <a:hlinkClick r:id="rId10"/>
              </a:rPr>
              <a:t>РУЧКА ШАРИКОВАЯ </a:t>
            </a:r>
            <a:r>
              <a:rPr lang="en-US" sz="1800" dirty="0" smtClean="0">
                <a:solidFill>
                  <a:srgbClr val="5C6D66"/>
                </a:solidFill>
                <a:latin typeface="Futura PT Demi" pitchFamily="34" charset="0"/>
                <a:ea typeface="Futura PT Demi" pitchFamily="34" charset="-122"/>
                <a:cs typeface="Futura PT Demi" pitchFamily="34" charset="-120"/>
                <a:hlinkClick r:id="rId10"/>
              </a:rPr>
              <a:t>N16</a:t>
            </a:r>
            <a:r>
              <a:rPr lang="ru-RU" sz="1800" dirty="0" smtClean="0">
                <a:solidFill>
                  <a:srgbClr val="5C6D66"/>
                </a:solidFill>
                <a:latin typeface="Futura PT Demi" pitchFamily="34" charset="0"/>
                <a:ea typeface="Futura PT Demi" pitchFamily="34" charset="-122"/>
                <a:cs typeface="Futura PT Demi" pitchFamily="34" charset="-120"/>
              </a:rPr>
              <a:t> </a:t>
            </a:r>
            <a:endParaRPr lang="en-US" sz="1800" dirty="0"/>
          </a:p>
        </p:txBody>
      </p:sp>
      <p:sp>
        <p:nvSpPr>
          <p:cNvPr id="8" name="Text 1"/>
          <p:cNvSpPr/>
          <p:nvPr/>
        </p:nvSpPr>
        <p:spPr>
          <a:xfrm>
            <a:off x="10029825" y="9741777"/>
            <a:ext cx="3271416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6"/>
              </a:lnSpc>
              <a:buNone/>
            </a:pPr>
            <a:r>
              <a:rPr lang="en-US" sz="1800" dirty="0">
                <a:solidFill>
                  <a:srgbClr val="5C6D66"/>
                </a:solidFill>
                <a:latin typeface="Futura PT Demi" pitchFamily="34" charset="0"/>
                <a:ea typeface="Futura PT Demi" pitchFamily="34" charset="-122"/>
                <a:cs typeface="Futura PT Demi" pitchFamily="34" charset="-120"/>
              </a:rPr>
              <a:t>ПЕРЕРАБОТАННЫЙ ПЛАСТИК</a:t>
            </a:r>
            <a:endParaRPr lang="en-US" sz="1800" dirty="0"/>
          </a:p>
        </p:txBody>
      </p:sp>
      <p:sp>
        <p:nvSpPr>
          <p:cNvPr id="9" name="Text 2"/>
          <p:cNvSpPr/>
          <p:nvPr/>
        </p:nvSpPr>
        <p:spPr>
          <a:xfrm>
            <a:off x="17840325" y="9836097"/>
            <a:ext cx="223876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1"/>
              </a:lnSpc>
              <a:buNone/>
            </a:pPr>
            <a:r>
              <a:rPr lang="en-US" sz="1200" dirty="0">
                <a:solidFill>
                  <a:srgbClr val="5C6D66"/>
                </a:solidFill>
                <a:latin typeface="Futura PT Demi" pitchFamily="34" charset="0"/>
                <a:ea typeface="Futura PT Demi" pitchFamily="34" charset="-122"/>
                <a:cs typeface="Futura PT Demi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1"/>
          <p:cNvSpPr/>
          <p:nvPr/>
        </p:nvSpPr>
        <p:spPr>
          <a:xfrm>
            <a:off x="16808000" y="619428"/>
            <a:ext cx="3271416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176"/>
              </a:lnSpc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  <a:latin typeface="Montserrat Bold" pitchFamily="2" charset="-52"/>
              </a:rPr>
              <a:t>soft touch</a:t>
            </a:r>
            <a:endParaRPr lang="en-US" sz="1800" dirty="0">
              <a:solidFill>
                <a:schemeClr val="bg1">
                  <a:lumMod val="65000"/>
                </a:schemeClr>
              </a:solidFill>
              <a:latin typeface="Montserrat Bold" pitchFamily="2" charset="-5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955314" y="-145145"/>
            <a:ext cx="9347200" cy="10533743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5" cstate="email"/>
          <a:srcRect/>
          <a:stretch/>
        </p:blipFill>
        <p:spPr>
          <a:xfrm>
            <a:off x="0" y="0"/>
            <a:ext cx="9152148" cy="10287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6" cstate="email"/>
          <a:srcRect/>
          <a:stretch/>
        </p:blipFill>
        <p:spPr>
          <a:xfrm>
            <a:off x="10545217" y="3621398"/>
            <a:ext cx="7742783" cy="6665602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7" cstate="email"/>
          <a:srcRect/>
          <a:stretch/>
        </p:blipFill>
        <p:spPr>
          <a:xfrm>
            <a:off x="7515560" y="0"/>
            <a:ext cx="9395185" cy="6000434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8" cstate="email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9472278" y="9485347"/>
            <a:ext cx="287164" cy="287182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15220950" y="280299"/>
            <a:ext cx="3422061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6"/>
              </a:lnSpc>
              <a:buNone/>
            </a:pPr>
            <a:r>
              <a:rPr lang="en-US" sz="1800" dirty="0">
                <a:solidFill>
                  <a:srgbClr val="6A6864"/>
                </a:solidFill>
                <a:latin typeface="Futura PT Demi" pitchFamily="34" charset="0"/>
                <a:ea typeface="Futura PT Demi" pitchFamily="34" charset="-122"/>
                <a:cs typeface="Futura PT Demi" pitchFamily="34" charset="-120"/>
                <a:hlinkClick r:id="rId10"/>
              </a:rPr>
              <a:t>РУЧКА ШАРИКОВАЯ SOLO</a:t>
            </a:r>
            <a:endParaRPr lang="en-US" sz="1800" dirty="0"/>
          </a:p>
        </p:txBody>
      </p:sp>
      <p:sp>
        <p:nvSpPr>
          <p:cNvPr id="9" name="Text 2"/>
          <p:cNvSpPr/>
          <p:nvPr/>
        </p:nvSpPr>
        <p:spPr>
          <a:xfrm>
            <a:off x="9877425" y="9485347"/>
            <a:ext cx="4802205" cy="602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6"/>
              </a:lnSpc>
              <a:buNone/>
            </a:pPr>
            <a:r>
              <a:rPr lang="en-US" sz="1800" dirty="0">
                <a:solidFill>
                  <a:srgbClr val="6A6864"/>
                </a:solidFill>
                <a:latin typeface="Futura PT Demi" pitchFamily="34" charset="0"/>
                <a:ea typeface="Futura PT Demi" pitchFamily="34" charset="-122"/>
                <a:cs typeface="Futura PT Demi" pitchFamily="34" charset="-120"/>
              </a:rPr>
              <a:t>БИОРАЗЛАГАЕМАЯ ВСТАВКА 
ИЗ </a:t>
            </a:r>
            <a:r>
              <a:rPr lang="en-US" sz="1800" dirty="0" smtClean="0">
                <a:solidFill>
                  <a:srgbClr val="6A6864"/>
                </a:solidFill>
                <a:latin typeface="Futura PT Demi" pitchFamily="34" charset="0"/>
                <a:ea typeface="Futura PT Demi" pitchFamily="34" charset="-122"/>
                <a:cs typeface="Futura PT Demi" pitchFamily="34" charset="-120"/>
              </a:rPr>
              <a:t>ДЕРЕВА</a:t>
            </a:r>
            <a:r>
              <a:rPr lang="ru-RU" sz="1800" dirty="0" smtClean="0">
                <a:solidFill>
                  <a:srgbClr val="6A6864"/>
                </a:solidFill>
                <a:latin typeface="Futura PT Demi" pitchFamily="34" charset="0"/>
                <a:ea typeface="Futura PT Demi" pitchFamily="34" charset="-122"/>
                <a:cs typeface="Futura PT Demi" pitchFamily="34" charset="-120"/>
              </a:rPr>
              <a:t> И МЕТАЛЛ</a:t>
            </a:r>
            <a:endParaRPr lang="en-US" sz="1800" dirty="0"/>
          </a:p>
        </p:txBody>
      </p:sp>
      <p:sp>
        <p:nvSpPr>
          <p:cNvPr id="10" name="Text 3"/>
          <p:cNvSpPr/>
          <p:nvPr/>
        </p:nvSpPr>
        <p:spPr>
          <a:xfrm>
            <a:off x="17859375" y="9837772"/>
            <a:ext cx="223876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1"/>
              </a:lnSpc>
              <a:buNone/>
            </a:pPr>
            <a:r>
              <a:rPr lang="en-US" sz="1200" dirty="0">
                <a:solidFill>
                  <a:srgbClr val="6A6864"/>
                </a:solidFill>
                <a:latin typeface="Futura PT Demi" pitchFamily="34" charset="0"/>
                <a:ea typeface="Futura PT Demi" pitchFamily="34" charset="-122"/>
                <a:cs typeface="Futura PT Demi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DD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/>
          <a:srcRect/>
          <a:stretch/>
        </p:blipFill>
        <p:spPr>
          <a:xfrm>
            <a:off x="16467572" y="5608188"/>
            <a:ext cx="788938" cy="4429571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 cstate="email"/>
          <a:srcRect/>
          <a:stretch/>
        </p:blipFill>
        <p:spPr>
          <a:xfrm>
            <a:off x="14763080" y="761833"/>
            <a:ext cx="632557" cy="4345893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 cstate="email"/>
          <a:srcRect/>
          <a:stretch/>
        </p:blipFill>
        <p:spPr>
          <a:xfrm>
            <a:off x="15612033" y="736699"/>
            <a:ext cx="632557" cy="4345893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 cstate="email"/>
          <a:srcRect/>
          <a:stretch/>
        </p:blipFill>
        <p:spPr>
          <a:xfrm>
            <a:off x="16460986" y="728328"/>
            <a:ext cx="632557" cy="4345893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 cstate="email"/>
          <a:srcRect/>
          <a:stretch/>
        </p:blipFill>
        <p:spPr>
          <a:xfrm>
            <a:off x="11323811" y="724533"/>
            <a:ext cx="643421" cy="442053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 cstate="email"/>
          <a:srcRect/>
          <a:stretch/>
        </p:blipFill>
        <p:spPr>
          <a:xfrm>
            <a:off x="12183628" y="724533"/>
            <a:ext cx="643421" cy="442053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 cstate="email"/>
          <a:srcRect/>
          <a:stretch/>
        </p:blipFill>
        <p:spPr>
          <a:xfrm>
            <a:off x="10464031" y="724533"/>
            <a:ext cx="643421" cy="442053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0" cstate="email"/>
          <a:srcRect/>
          <a:stretch/>
        </p:blipFill>
        <p:spPr>
          <a:xfrm>
            <a:off x="13043446" y="724533"/>
            <a:ext cx="643421" cy="442053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1" cstate="email"/>
          <a:srcRect/>
          <a:stretch/>
        </p:blipFill>
        <p:spPr>
          <a:xfrm>
            <a:off x="13903263" y="724533"/>
            <a:ext cx="643421" cy="442053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2" cstate="email"/>
          <a:srcRect/>
          <a:stretch/>
        </p:blipFill>
        <p:spPr>
          <a:xfrm>
            <a:off x="9465320" y="1133326"/>
            <a:ext cx="811374" cy="4002695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3" cstate="email"/>
          <a:srcRect/>
          <a:stretch/>
        </p:blipFill>
        <p:spPr>
          <a:xfrm>
            <a:off x="8808021" y="1133326"/>
            <a:ext cx="811374" cy="4002695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4" cstate="email">
            <a:extLst>
              <a:ext uri="{96DAC541-7B7A-43D3-8B79-37D633B846F1}">
                <asvg:svgBlip xmlns=""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1667359" y="2198210"/>
            <a:ext cx="757610" cy="7473265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6" cstate="email">
            <a:extLst>
              <a:ext uri="{96DAC541-7B7A-43D3-8B79-37D633B846F1}">
                <asvg:svgBlip xmlns=""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739812" y="2198210"/>
            <a:ext cx="493737" cy="7473265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8" cstate="email">
            <a:extLst>
              <a:ext uri="{96DAC541-7B7A-43D3-8B79-37D633B846F1}">
                <asvg:svgBlip xmlns="" xmlns:asvg="http://schemas.microsoft.com/office/drawing/2016/SVG/main" r:embed="rId19"/>
              </a:ext>
            </a:extLst>
          </a:blip>
          <a:srcRect/>
          <a:stretch/>
        </p:blipFill>
        <p:spPr>
          <a:xfrm>
            <a:off x="8424528" y="3014551"/>
            <a:ext cx="181794" cy="181803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20" cstate="email">
            <a:extLst>
              <a:ext uri="{96DAC541-7B7A-43D3-8B79-37D633B846F1}">
                <asvg:svgBlip xmlns="" xmlns:asvg="http://schemas.microsoft.com/office/drawing/2016/SVG/main" r:embed="rId21"/>
              </a:ext>
            </a:extLst>
          </a:blip>
          <a:srcRect/>
          <a:stretch/>
        </p:blipFill>
        <p:spPr>
          <a:xfrm>
            <a:off x="14987104" y="6382838"/>
            <a:ext cx="181794" cy="181803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22" cstate="email"/>
          <a:srcRect/>
          <a:stretch/>
        </p:blipFill>
        <p:spPr>
          <a:xfrm>
            <a:off x="6909792" y="5605704"/>
            <a:ext cx="730225" cy="4411489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23" cstate="email"/>
          <a:srcRect/>
          <a:stretch/>
        </p:blipFill>
        <p:spPr>
          <a:xfrm>
            <a:off x="9557668" y="5605704"/>
            <a:ext cx="730225" cy="4411489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24" cstate="email"/>
          <a:srcRect/>
          <a:stretch/>
        </p:blipFill>
        <p:spPr>
          <a:xfrm>
            <a:off x="10440293" y="5605704"/>
            <a:ext cx="730225" cy="4411489"/>
          </a:xfrm>
          <a:prstGeom prst="rect">
            <a:avLst/>
          </a:prstGeom>
        </p:spPr>
      </p:pic>
      <p:pic>
        <p:nvPicPr>
          <p:cNvPr id="20" name="Image 18" descr="preencoded.png"/>
          <p:cNvPicPr>
            <a:picLocks noChangeAspect="1"/>
          </p:cNvPicPr>
          <p:nvPr/>
        </p:nvPicPr>
        <p:blipFill>
          <a:blip r:embed="rId25" cstate="email"/>
          <a:srcRect/>
          <a:stretch/>
        </p:blipFill>
        <p:spPr>
          <a:xfrm>
            <a:off x="7792417" y="5605704"/>
            <a:ext cx="730225" cy="4411489"/>
          </a:xfrm>
          <a:prstGeom prst="rect">
            <a:avLst/>
          </a:prstGeom>
        </p:spPr>
      </p:pic>
      <p:pic>
        <p:nvPicPr>
          <p:cNvPr id="21" name="Image 19" descr="preencoded.png"/>
          <p:cNvPicPr>
            <a:picLocks noChangeAspect="1"/>
          </p:cNvPicPr>
          <p:nvPr/>
        </p:nvPicPr>
        <p:blipFill>
          <a:blip r:embed="rId26" cstate="email"/>
          <a:srcRect/>
          <a:stretch/>
        </p:blipFill>
        <p:spPr>
          <a:xfrm>
            <a:off x="8675043" y="5605704"/>
            <a:ext cx="730225" cy="4411489"/>
          </a:xfrm>
          <a:prstGeom prst="rect">
            <a:avLst/>
          </a:prstGeom>
        </p:spPr>
      </p:pic>
      <p:pic>
        <p:nvPicPr>
          <p:cNvPr id="22" name="Image 20" descr="preencoded.png"/>
          <p:cNvPicPr>
            <a:picLocks noChangeAspect="1"/>
          </p:cNvPicPr>
          <p:nvPr/>
        </p:nvPicPr>
        <p:blipFill>
          <a:blip r:embed="rId27" cstate="email"/>
          <a:srcRect/>
          <a:stretch/>
        </p:blipFill>
        <p:spPr>
          <a:xfrm>
            <a:off x="15085368" y="7227438"/>
            <a:ext cx="831689" cy="3059562"/>
          </a:xfrm>
          <a:prstGeom prst="rect">
            <a:avLst/>
          </a:prstGeom>
        </p:spPr>
      </p:pic>
      <p:pic>
        <p:nvPicPr>
          <p:cNvPr id="23" name="Image 21" descr="preencoded.png"/>
          <p:cNvPicPr>
            <a:picLocks noChangeAspect="1"/>
          </p:cNvPicPr>
          <p:nvPr/>
        </p:nvPicPr>
        <p:blipFill>
          <a:blip r:embed="rId28" cstate="email"/>
          <a:srcRect/>
          <a:stretch/>
        </p:blipFill>
        <p:spPr>
          <a:xfrm>
            <a:off x="15675434" y="5934838"/>
            <a:ext cx="831689" cy="4102922"/>
          </a:xfrm>
          <a:prstGeom prst="rect">
            <a:avLst/>
          </a:prstGeom>
        </p:spPr>
      </p:pic>
      <p:pic>
        <p:nvPicPr>
          <p:cNvPr id="24" name="Image 22" descr="preencoded.png"/>
          <p:cNvPicPr>
            <a:picLocks noChangeAspect="1"/>
          </p:cNvPicPr>
          <p:nvPr/>
        </p:nvPicPr>
        <p:blipFill>
          <a:blip r:embed="rId29" cstate="email"/>
          <a:srcRect/>
          <a:stretch/>
        </p:blipFill>
        <p:spPr>
          <a:xfrm>
            <a:off x="5456634" y="7185682"/>
            <a:ext cx="854794" cy="3101318"/>
          </a:xfrm>
          <a:prstGeom prst="rect">
            <a:avLst/>
          </a:prstGeom>
        </p:spPr>
      </p:pic>
      <p:pic>
        <p:nvPicPr>
          <p:cNvPr id="25" name="Image 23" descr="preencoded.png"/>
          <p:cNvPicPr>
            <a:picLocks noChangeAspect="1"/>
          </p:cNvPicPr>
          <p:nvPr/>
        </p:nvPicPr>
        <p:blipFill>
          <a:blip r:embed="rId30" cstate="email"/>
          <a:srcRect/>
          <a:stretch/>
        </p:blipFill>
        <p:spPr>
          <a:xfrm>
            <a:off x="6054998" y="5858907"/>
            <a:ext cx="854794" cy="4190340"/>
          </a:xfrm>
          <a:prstGeom prst="rect">
            <a:avLst/>
          </a:prstGeom>
        </p:spPr>
      </p:pic>
      <p:pic>
        <p:nvPicPr>
          <p:cNvPr id="26" name="Image 24" descr="preencoded.png"/>
          <p:cNvPicPr>
            <a:picLocks noChangeAspect="1"/>
          </p:cNvPicPr>
          <p:nvPr/>
        </p:nvPicPr>
        <p:blipFill>
          <a:blip r:embed="rId31" cstate="email">
            <a:extLst>
              <a:ext uri="{96DAC541-7B7A-43D3-8B79-37D633B846F1}">
                <asvg:svgBlip xmlns="" xmlns:asvg="http://schemas.microsoft.com/office/drawing/2016/SVG/main" r:embed="rId32"/>
              </a:ext>
            </a:extLst>
          </a:blip>
          <a:srcRect/>
          <a:stretch/>
        </p:blipFill>
        <p:spPr>
          <a:xfrm>
            <a:off x="4781178" y="6711646"/>
            <a:ext cx="181794" cy="181803"/>
          </a:xfrm>
          <a:prstGeom prst="rect">
            <a:avLst/>
          </a:prstGeom>
        </p:spPr>
      </p:pic>
      <p:sp>
        <p:nvSpPr>
          <p:cNvPr id="27" name="Text 0"/>
          <p:cNvSpPr/>
          <p:nvPr/>
        </p:nvSpPr>
        <p:spPr>
          <a:xfrm>
            <a:off x="666750" y="544003"/>
            <a:ext cx="7315200" cy="2208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352"/>
              </a:lnSpc>
              <a:buNone/>
            </a:pPr>
            <a:r>
              <a:rPr lang="ru-RU" sz="3600" dirty="0" smtClean="0">
                <a:solidFill>
                  <a:srgbClr val="927E6A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НОВАЯ</a:t>
            </a:r>
            <a:r>
              <a:rPr lang="en-US" sz="3600" dirty="0" smtClean="0">
                <a:solidFill>
                  <a:srgbClr val="927E6A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 </a:t>
            </a:r>
            <a:r>
              <a:rPr lang="en-US" sz="3600" dirty="0">
                <a:solidFill>
                  <a:srgbClr val="927E6A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ЖИЗНЬ </a:t>
            </a:r>
            <a:endParaRPr lang="ru-RU" sz="3600" dirty="0" smtClean="0">
              <a:solidFill>
                <a:srgbClr val="927E6A"/>
              </a:solidFill>
              <a:latin typeface="Montserrat Bold" pitchFamily="2" charset="-52"/>
              <a:ea typeface="Futura PT Demi" pitchFamily="34" charset="-122"/>
              <a:cs typeface="Futura PT Demi" pitchFamily="34" charset="-120"/>
            </a:endParaRPr>
          </a:p>
          <a:p>
            <a:pPr marL="0" indent="0" algn="l">
              <a:lnSpc>
                <a:spcPts val="4352"/>
              </a:lnSpc>
              <a:buNone/>
            </a:pPr>
            <a:r>
              <a:rPr lang="en-US" sz="3600" dirty="0" smtClean="0">
                <a:solidFill>
                  <a:srgbClr val="927E6A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БУМАГИ И </a:t>
            </a:r>
            <a:r>
              <a:rPr lang="en-US" sz="3600" dirty="0">
                <a:solidFill>
                  <a:srgbClr val="927E6A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КАРТОНА</a:t>
            </a:r>
            <a:endParaRPr lang="en-US" sz="3600" dirty="0">
              <a:latin typeface="Montserrat Bold" pitchFamily="2" charset="-52"/>
            </a:endParaRPr>
          </a:p>
        </p:txBody>
      </p:sp>
      <p:sp>
        <p:nvSpPr>
          <p:cNvPr id="28" name="Text 1"/>
          <p:cNvSpPr/>
          <p:nvPr/>
        </p:nvSpPr>
        <p:spPr>
          <a:xfrm>
            <a:off x="5600700" y="2950741"/>
            <a:ext cx="3489456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6"/>
              </a:lnSpc>
              <a:buNone/>
            </a:pPr>
            <a:r>
              <a:rPr lang="en-US" sz="1400" dirty="0">
                <a:solidFill>
                  <a:srgbClr val="927E6A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  <a:hlinkClick r:id="rId33"/>
              </a:rPr>
              <a:t>РУЧКА ШАРИКОВАЯ N20</a:t>
            </a:r>
            <a:endParaRPr lang="en-US" sz="1400" dirty="0">
              <a:latin typeface="Montserrat Bold" pitchFamily="2" charset="-52"/>
            </a:endParaRPr>
          </a:p>
        </p:txBody>
      </p:sp>
      <p:sp>
        <p:nvSpPr>
          <p:cNvPr id="29" name="Text 2"/>
          <p:cNvSpPr/>
          <p:nvPr/>
        </p:nvSpPr>
        <p:spPr>
          <a:xfrm>
            <a:off x="12649200" y="6314303"/>
            <a:ext cx="2687257" cy="6684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6"/>
              </a:lnSpc>
              <a:buNone/>
            </a:pPr>
            <a:r>
              <a:rPr lang="en-US" sz="1400" dirty="0" smtClean="0">
                <a:solidFill>
                  <a:srgbClr val="927E6A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  <a:hlinkClick r:id="rId34"/>
              </a:rPr>
              <a:t>ВЕЧНЫЙ КАРАНДАШ ETERNITY</a:t>
            </a:r>
            <a:endParaRPr lang="en-US" sz="1400" dirty="0">
              <a:latin typeface="Montserrat Bold" pitchFamily="2" charset="-52"/>
            </a:endParaRPr>
          </a:p>
        </p:txBody>
      </p:sp>
      <p:sp>
        <p:nvSpPr>
          <p:cNvPr id="30" name="Text 3"/>
          <p:cNvSpPr/>
          <p:nvPr/>
        </p:nvSpPr>
        <p:spPr>
          <a:xfrm>
            <a:off x="5534025" y="3464421"/>
            <a:ext cx="3070582" cy="1609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13"/>
              </a:lnSpc>
              <a:buNone/>
            </a:pPr>
            <a:r>
              <a:rPr lang="en-US" sz="1400" dirty="0">
                <a:solidFill>
                  <a:srgbClr val="927E6A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• РАЗМЕР 143*8 ММ, 5 ГР
• КОРПУС И КОЛПАЧОК ИЗ ПЕРЕРАБОТАННОЙ БУМАГИ
• ПУЛЕВИДНЫЙ ПИШУЩИЙ УЗЕЛ 1.0 ММ
• ДЛИНА ЛИНИИ ПИСЬМА 700 М
• ЦВЕТ ЧЕРНИЛ СИНИЙ</a:t>
            </a:r>
            <a:endParaRPr lang="en-US" sz="1400" dirty="0">
              <a:latin typeface="Montserrat Bold" pitchFamily="2" charset="-52"/>
            </a:endParaRPr>
          </a:p>
        </p:txBody>
      </p:sp>
      <p:sp>
        <p:nvSpPr>
          <p:cNvPr id="31" name="Text 4"/>
          <p:cNvSpPr/>
          <p:nvPr/>
        </p:nvSpPr>
        <p:spPr>
          <a:xfrm>
            <a:off x="12639675" y="7110561"/>
            <a:ext cx="2521918" cy="45031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13"/>
              </a:lnSpc>
              <a:buNone/>
            </a:pPr>
            <a:r>
              <a:rPr lang="en-US" sz="1400" dirty="0">
                <a:solidFill>
                  <a:srgbClr val="927E6A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• РАЗМЕР 137*7,8 ММ 
•КОРПУС ИЗ БАМБУКА
• КОЛПАЧОК ИЗ ПЕРЕРАБОТАННОГО КАРТОНА 
• ГРИФЕЛЬ – СПЛАВ МЕТАЛЛА С ГРАФИТОМ
• СТИРАЕТСЯ ОБЫЧНЫМ ЛАСТИКОМ</a:t>
            </a:r>
            <a:endParaRPr lang="en-US" sz="1400" dirty="0">
              <a:latin typeface="Montserrat Bold" pitchFamily="2" charset="-52"/>
            </a:endParaRPr>
          </a:p>
        </p:txBody>
      </p:sp>
      <p:sp>
        <p:nvSpPr>
          <p:cNvPr id="32" name="Text 5"/>
          <p:cNvSpPr/>
          <p:nvPr/>
        </p:nvSpPr>
        <p:spPr>
          <a:xfrm rot="-5435418">
            <a:off x="16383000" y="3208053"/>
            <a:ext cx="820237" cy="2205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1"/>
              </a:lnSpc>
              <a:buNone/>
            </a:pPr>
            <a:r>
              <a:rPr lang="en-US" sz="1100" dirty="0">
                <a:solidFill>
                  <a:srgbClr val="E1E1E1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NATURE</a:t>
            </a:r>
            <a:endParaRPr lang="en-US" sz="1100" dirty="0">
              <a:latin typeface="Montserrat Bold" pitchFamily="2" charset="-52"/>
            </a:endParaRPr>
          </a:p>
        </p:txBody>
      </p:sp>
      <p:sp>
        <p:nvSpPr>
          <p:cNvPr id="33" name="Text 6"/>
          <p:cNvSpPr/>
          <p:nvPr/>
        </p:nvSpPr>
        <p:spPr>
          <a:xfrm rot="-5390063">
            <a:off x="16237415" y="3585463"/>
            <a:ext cx="2550905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13"/>
              </a:lnSpc>
              <a:buNone/>
            </a:pPr>
            <a:r>
              <a:rPr lang="en-US" sz="1200" dirty="0">
                <a:solidFill>
                  <a:srgbClr val="927E6A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ГРАВИРОВКА </a:t>
            </a:r>
            <a:r>
              <a:rPr lang="en-US" sz="1200" dirty="0">
                <a:solidFill>
                  <a:srgbClr val="C5B3A2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7Х0,4 СМ</a:t>
            </a:r>
            <a:endParaRPr lang="en-US" sz="1200" dirty="0">
              <a:latin typeface="Montserrat Bold" pitchFamily="2" charset="-52"/>
            </a:endParaRPr>
          </a:p>
        </p:txBody>
      </p:sp>
      <p:sp>
        <p:nvSpPr>
          <p:cNvPr id="34" name="Text 7"/>
          <p:cNvSpPr/>
          <p:nvPr/>
        </p:nvSpPr>
        <p:spPr>
          <a:xfrm rot="-5390063">
            <a:off x="16240630" y="8473338"/>
            <a:ext cx="2550905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13"/>
              </a:lnSpc>
              <a:buNone/>
            </a:pPr>
            <a:r>
              <a:rPr lang="en-US" sz="1200" dirty="0">
                <a:solidFill>
                  <a:srgbClr val="927E6A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ГРАВИРОВКА </a:t>
            </a:r>
            <a:r>
              <a:rPr lang="en-US" sz="1200" dirty="0">
                <a:solidFill>
                  <a:srgbClr val="C5B3A2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7Х0,4 СМ</a:t>
            </a:r>
            <a:endParaRPr lang="en-US" sz="1200" dirty="0">
              <a:latin typeface="Montserrat Bold" pitchFamily="2" charset="-52"/>
            </a:endParaRPr>
          </a:p>
        </p:txBody>
      </p:sp>
      <p:sp>
        <p:nvSpPr>
          <p:cNvPr id="35" name="Text 8"/>
          <p:cNvSpPr/>
          <p:nvPr/>
        </p:nvSpPr>
        <p:spPr>
          <a:xfrm rot="-5390063">
            <a:off x="10302492" y="8536299"/>
            <a:ext cx="2550905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13"/>
              </a:lnSpc>
              <a:buNone/>
            </a:pPr>
            <a:r>
              <a:rPr lang="en-US" sz="1200" dirty="0">
                <a:solidFill>
                  <a:srgbClr val="927E6A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ГРАВИРОВКА </a:t>
            </a:r>
            <a:r>
              <a:rPr lang="en-US" sz="1200" dirty="0">
                <a:solidFill>
                  <a:srgbClr val="C5B3A2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7Х0,4 СМ</a:t>
            </a:r>
            <a:endParaRPr lang="en-US" sz="1200" dirty="0">
              <a:latin typeface="Montserrat Bold" pitchFamily="2" charset="-52"/>
            </a:endParaRPr>
          </a:p>
        </p:txBody>
      </p:sp>
      <p:sp>
        <p:nvSpPr>
          <p:cNvPr id="36" name="Text 9"/>
          <p:cNvSpPr/>
          <p:nvPr/>
        </p:nvSpPr>
        <p:spPr>
          <a:xfrm rot="-5390063">
            <a:off x="9831859" y="5997257"/>
            <a:ext cx="3489456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13"/>
              </a:lnSpc>
              <a:buNone/>
            </a:pPr>
            <a:r>
              <a:rPr lang="en-US" sz="1200" dirty="0">
                <a:solidFill>
                  <a:srgbClr val="927E6A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ТАМПОПЕЧАТЬ </a:t>
            </a:r>
            <a:r>
              <a:rPr lang="en-US" sz="1200" dirty="0">
                <a:solidFill>
                  <a:srgbClr val="C5B3A2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5,5Х0,5 СМ</a:t>
            </a:r>
            <a:endParaRPr lang="en-US" sz="1200" dirty="0">
              <a:latin typeface="Montserrat Bold" pitchFamily="2" charset="-52"/>
            </a:endParaRPr>
          </a:p>
        </p:txBody>
      </p:sp>
      <p:sp>
        <p:nvSpPr>
          <p:cNvPr id="37" name="Text 10"/>
          <p:cNvSpPr/>
          <p:nvPr/>
        </p:nvSpPr>
        <p:spPr>
          <a:xfrm rot="-5390063">
            <a:off x="15769496" y="1105131"/>
            <a:ext cx="3489456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13"/>
              </a:lnSpc>
              <a:buNone/>
            </a:pPr>
            <a:r>
              <a:rPr lang="en-US" sz="1200" dirty="0">
                <a:solidFill>
                  <a:srgbClr val="927E6A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ТАМПОПЕЧАТЬ </a:t>
            </a:r>
            <a:r>
              <a:rPr lang="en-US" sz="1200" dirty="0">
                <a:solidFill>
                  <a:srgbClr val="C5B3A2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5,5Х0,5 СМ</a:t>
            </a:r>
            <a:endParaRPr lang="en-US" sz="1200" dirty="0">
              <a:latin typeface="Montserrat Bold" pitchFamily="2" charset="-52"/>
            </a:endParaRPr>
          </a:p>
        </p:txBody>
      </p:sp>
      <p:sp>
        <p:nvSpPr>
          <p:cNvPr id="38" name="Text 11"/>
          <p:cNvSpPr/>
          <p:nvPr/>
        </p:nvSpPr>
        <p:spPr>
          <a:xfrm rot="-5390063">
            <a:off x="15782698" y="6009958"/>
            <a:ext cx="3489456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13"/>
              </a:lnSpc>
              <a:buNone/>
            </a:pPr>
            <a:r>
              <a:rPr lang="en-US" sz="1200" dirty="0">
                <a:solidFill>
                  <a:srgbClr val="927E6A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ТАМПОПЕЧАТЬ </a:t>
            </a:r>
            <a:r>
              <a:rPr lang="en-US" sz="1200" dirty="0">
                <a:solidFill>
                  <a:srgbClr val="C5B3A2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5,5Х0,5 СМ</a:t>
            </a:r>
            <a:endParaRPr lang="en-US" sz="1200" dirty="0">
              <a:latin typeface="Montserrat Bold" pitchFamily="2" charset="-52"/>
            </a:endParaRPr>
          </a:p>
        </p:txBody>
      </p:sp>
      <p:sp>
        <p:nvSpPr>
          <p:cNvPr id="39" name="Text 12"/>
          <p:cNvSpPr/>
          <p:nvPr/>
        </p:nvSpPr>
        <p:spPr>
          <a:xfrm>
            <a:off x="2952750" y="6398158"/>
            <a:ext cx="1828428" cy="661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6"/>
              </a:lnSpc>
              <a:buNone/>
            </a:pPr>
            <a:r>
              <a:rPr lang="en-US" sz="1400" dirty="0">
                <a:solidFill>
                  <a:srgbClr val="927E6A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  <a:hlinkClick r:id="rId35"/>
              </a:rPr>
              <a:t>ВЕЧНЫЙ КАРАНДАШ P20</a:t>
            </a:r>
            <a:endParaRPr lang="en-US" sz="1400" dirty="0">
              <a:latin typeface="Montserrat Bold" pitchFamily="2" charset="-52"/>
            </a:endParaRPr>
          </a:p>
        </p:txBody>
      </p:sp>
      <p:sp>
        <p:nvSpPr>
          <p:cNvPr id="40" name="Text 13"/>
          <p:cNvSpPr/>
          <p:nvPr/>
        </p:nvSpPr>
        <p:spPr>
          <a:xfrm>
            <a:off x="2905125" y="7193495"/>
            <a:ext cx="2662684" cy="45031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13"/>
              </a:lnSpc>
              <a:buNone/>
            </a:pPr>
            <a:r>
              <a:rPr lang="en-US" sz="1400" dirty="0">
                <a:solidFill>
                  <a:srgbClr val="927E6A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• РАЗМЕР 145*8 ММ 
• КОРПУС И КОЛПАЧОК ИЗ       ПЕРЕРАБОТАННОЙ БУМАГИ
• ГРИФЕЛЬ – СПЛАВ МЕТАЛЛА С ГРАФИТОМ
• СТИРАЕТСЯ ОБЫЧНЫМ ЛАСТИКОМ
• ГРИФЕЛЬ СЛУЖИТ  25 ЛЕТ
• ПИШЕТ 500 000 СЛОВ</a:t>
            </a:r>
            <a:endParaRPr lang="en-US" sz="1400" dirty="0">
              <a:latin typeface="Montserrat Bold" pitchFamily="2" charset="-52"/>
            </a:endParaRPr>
          </a:p>
        </p:txBody>
      </p:sp>
      <p:sp>
        <p:nvSpPr>
          <p:cNvPr id="41" name="Text 14"/>
          <p:cNvSpPr/>
          <p:nvPr/>
        </p:nvSpPr>
        <p:spPr>
          <a:xfrm rot="-5435418">
            <a:off x="10410825" y="8023127"/>
            <a:ext cx="820237" cy="2205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1"/>
              </a:lnSpc>
              <a:buNone/>
            </a:pPr>
            <a:r>
              <a:rPr lang="en-US" sz="1100" dirty="0">
                <a:solidFill>
                  <a:srgbClr val="E1E1E1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NATURE</a:t>
            </a:r>
            <a:endParaRPr lang="en-US" sz="1100" dirty="0">
              <a:latin typeface="Montserrat Bold" pitchFamily="2" charset="-52"/>
            </a:endParaRPr>
          </a:p>
        </p:txBody>
      </p:sp>
      <p:sp>
        <p:nvSpPr>
          <p:cNvPr id="42" name="Text 15"/>
          <p:cNvSpPr/>
          <p:nvPr/>
        </p:nvSpPr>
        <p:spPr>
          <a:xfrm rot="-5435418">
            <a:off x="16440150" y="8023127"/>
            <a:ext cx="820237" cy="2205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1"/>
              </a:lnSpc>
              <a:buNone/>
            </a:pPr>
            <a:r>
              <a:rPr lang="en-US" sz="1100" dirty="0">
                <a:solidFill>
                  <a:srgbClr val="8B6D50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NATURE</a:t>
            </a:r>
            <a:endParaRPr lang="en-US" sz="1100" dirty="0">
              <a:latin typeface="Montserrat Bold" pitchFamily="2" charset="-52"/>
            </a:endParaRPr>
          </a:p>
        </p:txBody>
      </p:sp>
      <p:sp>
        <p:nvSpPr>
          <p:cNvPr id="43" name="Text 16"/>
          <p:cNvSpPr/>
          <p:nvPr/>
        </p:nvSpPr>
        <p:spPr>
          <a:xfrm>
            <a:off x="17821275" y="9874318"/>
            <a:ext cx="223876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1"/>
              </a:lnSpc>
              <a:buNone/>
            </a:pPr>
            <a:r>
              <a:rPr lang="en-US" sz="1200" dirty="0">
                <a:solidFill>
                  <a:srgbClr val="C9B8A9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14</a:t>
            </a:r>
            <a:endParaRPr lang="en-US" sz="1200" dirty="0">
              <a:latin typeface="Montserrat Bold" pitchFamily="2" charset="-5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E7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/>
          <a:srcRect/>
          <a:stretch/>
        </p:blipFill>
        <p:spPr>
          <a:xfrm>
            <a:off x="11179969" y="5583213"/>
            <a:ext cx="592522" cy="4594473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 cstate="email"/>
          <a:srcRect/>
          <a:stretch/>
        </p:blipFill>
        <p:spPr>
          <a:xfrm>
            <a:off x="12258675" y="5583213"/>
            <a:ext cx="592522" cy="4594473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 cstate="email"/>
          <a:srcRect/>
          <a:stretch/>
        </p:blipFill>
        <p:spPr>
          <a:xfrm>
            <a:off x="13337456" y="5583213"/>
            <a:ext cx="592522" cy="4594473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 cstate="email"/>
          <a:srcRect/>
          <a:stretch/>
        </p:blipFill>
        <p:spPr>
          <a:xfrm>
            <a:off x="9022407" y="5583213"/>
            <a:ext cx="592522" cy="4594473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 cstate="email"/>
          <a:srcRect/>
          <a:stretch/>
        </p:blipFill>
        <p:spPr>
          <a:xfrm>
            <a:off x="10101188" y="5583213"/>
            <a:ext cx="592522" cy="4594473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 cstate="email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7776418" y="8388395"/>
            <a:ext cx="181794" cy="181812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10" cstate="email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3105656" y="3728526"/>
            <a:ext cx="181794" cy="181803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2" cstate="email"/>
          <a:srcRect/>
          <a:stretch/>
        </p:blipFill>
        <p:spPr>
          <a:xfrm>
            <a:off x="15238847" y="516564"/>
            <a:ext cx="897396" cy="4905077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3" cstate="email"/>
          <a:srcRect/>
          <a:stretch/>
        </p:blipFill>
        <p:spPr>
          <a:xfrm>
            <a:off x="16300214" y="516564"/>
            <a:ext cx="897396" cy="4905077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4" cstate="email"/>
          <a:srcRect/>
          <a:stretch/>
        </p:blipFill>
        <p:spPr>
          <a:xfrm>
            <a:off x="14177479" y="516564"/>
            <a:ext cx="897396" cy="4905077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5" cstate="email">
            <a:extLst>
              <a:ext uri="{96DAC541-7B7A-43D3-8B79-37D633B846F1}">
                <asvg:svgBlip xmlns=""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796975" y="1924050"/>
            <a:ext cx="891220" cy="7994135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7" cstate="email">
            <a:extLst>
              <a:ext uri="{96DAC541-7B7A-43D3-8B79-37D633B846F1}">
                <asvg:svgBlip xmlns=""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2272829" y="1907516"/>
            <a:ext cx="636129" cy="8010669"/>
          </a:xfrm>
          <a:prstGeom prst="rect">
            <a:avLst/>
          </a:prstGeom>
        </p:spPr>
      </p:pic>
      <p:sp>
        <p:nvSpPr>
          <p:cNvPr id="14" name="Text 0"/>
          <p:cNvSpPr/>
          <p:nvPr/>
        </p:nvSpPr>
        <p:spPr>
          <a:xfrm>
            <a:off x="733424" y="607628"/>
            <a:ext cx="7320037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352"/>
              </a:lnSpc>
              <a:buNone/>
            </a:pPr>
            <a:r>
              <a:rPr lang="ru-RU" sz="3600" dirty="0" smtClean="0">
                <a:solidFill>
                  <a:srgbClr val="B4BBA2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НОВАЯ</a:t>
            </a:r>
            <a:r>
              <a:rPr lang="en-US" sz="3600" dirty="0" smtClean="0">
                <a:solidFill>
                  <a:srgbClr val="B4BBA2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 ЖИЗНЬ</a:t>
            </a:r>
            <a:r>
              <a:rPr lang="ru-RU" sz="3600" dirty="0" smtClean="0">
                <a:solidFill>
                  <a:srgbClr val="B4BBA2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 </a:t>
            </a:r>
            <a:r>
              <a:rPr lang="en-US" sz="3600" dirty="0" smtClean="0">
                <a:solidFill>
                  <a:srgbClr val="B4BBA2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ПЛАСТИКА</a:t>
            </a:r>
            <a:endParaRPr lang="en-US" sz="3600" dirty="0">
              <a:latin typeface="Montserrat Bold" pitchFamily="2" charset="-52"/>
            </a:endParaRPr>
          </a:p>
        </p:txBody>
      </p:sp>
      <p:sp>
        <p:nvSpPr>
          <p:cNvPr id="15" name="Text 1"/>
          <p:cNvSpPr/>
          <p:nvPr/>
        </p:nvSpPr>
        <p:spPr>
          <a:xfrm>
            <a:off x="5000625" y="8322557"/>
            <a:ext cx="2745797" cy="590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6"/>
              </a:lnSpc>
              <a:buNone/>
            </a:pPr>
            <a:r>
              <a:rPr lang="en-US" sz="1400" dirty="0">
                <a:solidFill>
                  <a:srgbClr val="B4BBA2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  <a:hlinkClick r:id="rId19"/>
              </a:rPr>
              <a:t>РУЧКА ШАРИКОВАЯ N17</a:t>
            </a:r>
            <a:endParaRPr lang="en-US" sz="1400" dirty="0">
              <a:latin typeface="Montserrat Bold" pitchFamily="2" charset="-52"/>
            </a:endParaRPr>
          </a:p>
        </p:txBody>
      </p:sp>
      <p:sp>
        <p:nvSpPr>
          <p:cNvPr id="16" name="Text 2"/>
          <p:cNvSpPr/>
          <p:nvPr/>
        </p:nvSpPr>
        <p:spPr>
          <a:xfrm>
            <a:off x="4953000" y="8840388"/>
            <a:ext cx="3948819" cy="45031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13"/>
              </a:lnSpc>
              <a:buNone/>
            </a:pPr>
            <a:r>
              <a:rPr lang="en-US" sz="1400" dirty="0">
                <a:solidFill>
                  <a:srgbClr val="B4BBA2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• КОРПУС ИЗ БАМБУКА
• ДЕТАЛИ ИЗ ABS ПЛАСТИКА (ИСКУССТВЕННЫЙ ПОЛИМЕР) С ДОБАВЛЕНИЕМ ПШЕНИЧНОГО ВОЛОКНА</a:t>
            </a:r>
            <a:endParaRPr lang="en-US" sz="1400" dirty="0">
              <a:latin typeface="Montserrat Bold" pitchFamily="2" charset="-52"/>
            </a:endParaRPr>
          </a:p>
        </p:txBody>
      </p:sp>
      <p:sp>
        <p:nvSpPr>
          <p:cNvPr id="17" name="Text 3"/>
          <p:cNvSpPr/>
          <p:nvPr/>
        </p:nvSpPr>
        <p:spPr>
          <a:xfrm>
            <a:off x="10325100" y="3662688"/>
            <a:ext cx="2745797" cy="590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6"/>
              </a:lnSpc>
              <a:buNone/>
            </a:pPr>
            <a:r>
              <a:rPr lang="en-US" sz="1400" dirty="0">
                <a:solidFill>
                  <a:srgbClr val="B4BBA2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  <a:hlinkClick r:id="rId20"/>
              </a:rPr>
              <a:t>РУЧКА ШАРИКОВАЯ N18</a:t>
            </a:r>
            <a:endParaRPr lang="en-US" sz="1400" dirty="0">
              <a:latin typeface="Montserrat Bold" pitchFamily="2" charset="-52"/>
            </a:endParaRPr>
          </a:p>
        </p:txBody>
      </p:sp>
      <p:sp>
        <p:nvSpPr>
          <p:cNvPr id="18" name="Text 4"/>
          <p:cNvSpPr/>
          <p:nvPr/>
        </p:nvSpPr>
        <p:spPr>
          <a:xfrm>
            <a:off x="3381375" y="1924050"/>
            <a:ext cx="3243597" cy="590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6"/>
              </a:lnSpc>
              <a:buNone/>
            </a:pPr>
            <a:r>
              <a:rPr lang="en-US" sz="1400" dirty="0">
                <a:solidFill>
                  <a:srgbClr val="B4BBA2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СЕРИЯ ШАРИКОВЫХ РУЧЕК N17 </a:t>
            </a:r>
            <a:r>
              <a:rPr lang="ru-RU" sz="1400" dirty="0" smtClean="0">
                <a:solidFill>
                  <a:srgbClr val="B4BBA2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И</a:t>
            </a:r>
            <a:r>
              <a:rPr lang="en-US" sz="1400" dirty="0" smtClean="0">
                <a:solidFill>
                  <a:srgbClr val="B4BBA2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 </a:t>
            </a:r>
            <a:r>
              <a:rPr lang="en-US" sz="1400" dirty="0">
                <a:solidFill>
                  <a:srgbClr val="B4BBA2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N18</a:t>
            </a:r>
            <a:endParaRPr lang="en-US" sz="1400" dirty="0">
              <a:latin typeface="Montserrat Bold" pitchFamily="2" charset="-52"/>
            </a:endParaRPr>
          </a:p>
        </p:txBody>
      </p:sp>
      <p:sp>
        <p:nvSpPr>
          <p:cNvPr id="19" name="Text 5"/>
          <p:cNvSpPr/>
          <p:nvPr/>
        </p:nvSpPr>
        <p:spPr>
          <a:xfrm>
            <a:off x="10277475" y="4187217"/>
            <a:ext cx="4200525" cy="45031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13"/>
              </a:lnSpc>
              <a:buNone/>
            </a:pPr>
            <a:r>
              <a:rPr lang="en-US" sz="1400" dirty="0">
                <a:solidFill>
                  <a:srgbClr val="B4BBA2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• КОРПУС ИЗ ПРОБКИ
• ДЕТАЛИ ИЗ ABS ПЛАСТИКА (ИСКУССТВЕННЫЙ ПОЛИМЕР) С ДОБАВЛЕНИЕМ ПШЕНИЧНОГО ВОЛОКНА</a:t>
            </a:r>
            <a:endParaRPr lang="en-US" sz="1400" dirty="0">
              <a:latin typeface="Montserrat Bold" pitchFamily="2" charset="-52"/>
            </a:endParaRPr>
          </a:p>
        </p:txBody>
      </p:sp>
      <p:sp>
        <p:nvSpPr>
          <p:cNvPr id="20" name="Text 6"/>
          <p:cNvSpPr/>
          <p:nvPr/>
        </p:nvSpPr>
        <p:spPr>
          <a:xfrm rot="-5390063">
            <a:off x="16220575" y="1408441"/>
            <a:ext cx="2550905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13"/>
              </a:lnSpc>
              <a:buNone/>
            </a:pPr>
            <a:r>
              <a:rPr lang="en-US" sz="1100" dirty="0">
                <a:solidFill>
                  <a:srgbClr val="B4BBA2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ГРАВИРОВКА </a:t>
            </a:r>
            <a:r>
              <a:rPr lang="en-US" sz="1100" dirty="0">
                <a:solidFill>
                  <a:srgbClr val="C7CDB6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3,5Х0,55 СМ</a:t>
            </a:r>
            <a:endParaRPr lang="en-US" sz="1100" dirty="0">
              <a:latin typeface="Montserrat Bold" pitchFamily="2" charset="-52"/>
            </a:endParaRPr>
          </a:p>
        </p:txBody>
      </p:sp>
      <p:sp>
        <p:nvSpPr>
          <p:cNvPr id="21" name="Text 7"/>
          <p:cNvSpPr/>
          <p:nvPr/>
        </p:nvSpPr>
        <p:spPr>
          <a:xfrm rot="-5390063">
            <a:off x="15752658" y="3205439"/>
            <a:ext cx="3489456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13"/>
              </a:lnSpc>
              <a:buNone/>
            </a:pPr>
            <a:r>
              <a:rPr lang="en-US" sz="1100" dirty="0">
                <a:solidFill>
                  <a:srgbClr val="B4BBA2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ТАМПОПЕЧАТЬ </a:t>
            </a:r>
            <a:r>
              <a:rPr lang="en-US" sz="1100" dirty="0">
                <a:solidFill>
                  <a:srgbClr val="C7CDB6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3,5Х0,7 СМ</a:t>
            </a:r>
            <a:endParaRPr lang="en-US" sz="1100" dirty="0">
              <a:latin typeface="Montserrat Bold" pitchFamily="2" charset="-52"/>
            </a:endParaRPr>
          </a:p>
        </p:txBody>
      </p:sp>
      <p:sp>
        <p:nvSpPr>
          <p:cNvPr id="22" name="Text 8"/>
          <p:cNvSpPr/>
          <p:nvPr/>
        </p:nvSpPr>
        <p:spPr>
          <a:xfrm rot="-5390063">
            <a:off x="13202548" y="8644692"/>
            <a:ext cx="2550905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13"/>
              </a:lnSpc>
              <a:buNone/>
            </a:pPr>
            <a:r>
              <a:rPr lang="en-US" sz="1100" dirty="0">
                <a:solidFill>
                  <a:srgbClr val="B4BBA2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ГРАВИРОВКА </a:t>
            </a:r>
            <a:r>
              <a:rPr lang="en-US" sz="1100" dirty="0">
                <a:solidFill>
                  <a:srgbClr val="C7CDB6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3,5Х0,55 СМ</a:t>
            </a:r>
            <a:endParaRPr lang="en-US" sz="1100" dirty="0">
              <a:latin typeface="Montserrat Bold" pitchFamily="2" charset="-52"/>
            </a:endParaRPr>
          </a:p>
        </p:txBody>
      </p:sp>
      <p:sp>
        <p:nvSpPr>
          <p:cNvPr id="23" name="Text 9"/>
          <p:cNvSpPr/>
          <p:nvPr/>
        </p:nvSpPr>
        <p:spPr>
          <a:xfrm rot="-5390063">
            <a:off x="12734630" y="5965718"/>
            <a:ext cx="3489456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13"/>
              </a:lnSpc>
              <a:buNone/>
            </a:pPr>
            <a:r>
              <a:rPr lang="en-US" sz="1100" dirty="0">
                <a:solidFill>
                  <a:srgbClr val="B4BBA2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ТАМПОПЕЧАТЬ </a:t>
            </a:r>
            <a:r>
              <a:rPr lang="en-US" sz="1100" dirty="0">
                <a:solidFill>
                  <a:srgbClr val="C7CDB6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3,5Х0,7 СМ</a:t>
            </a:r>
            <a:endParaRPr lang="en-US" sz="1100" dirty="0">
              <a:latin typeface="Montserrat Bold" pitchFamily="2" charset="-52"/>
            </a:endParaRPr>
          </a:p>
        </p:txBody>
      </p:sp>
      <p:sp>
        <p:nvSpPr>
          <p:cNvPr id="24" name="Text 10"/>
          <p:cNvSpPr/>
          <p:nvPr/>
        </p:nvSpPr>
        <p:spPr>
          <a:xfrm rot="-5435418">
            <a:off x="13239750" y="8010253"/>
            <a:ext cx="820237" cy="2205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1"/>
              </a:lnSpc>
              <a:buNone/>
            </a:pPr>
            <a:r>
              <a:rPr lang="en-US" sz="1100" dirty="0" smtClean="0">
                <a:solidFill>
                  <a:srgbClr val="E2D5C5"/>
                </a:solidFill>
                <a:latin typeface="Montserrat Bold" pitchFamily="2" charset="-52"/>
              </a:rPr>
              <a:t>BAMBOO</a:t>
            </a:r>
            <a:endParaRPr lang="en-US" sz="1100" dirty="0">
              <a:latin typeface="Montserrat Bold" pitchFamily="2" charset="-52"/>
            </a:endParaRPr>
          </a:p>
        </p:txBody>
      </p:sp>
      <p:sp>
        <p:nvSpPr>
          <p:cNvPr id="25" name="Text 11"/>
          <p:cNvSpPr/>
          <p:nvPr/>
        </p:nvSpPr>
        <p:spPr>
          <a:xfrm rot="-5435418">
            <a:off x="16297275" y="3033255"/>
            <a:ext cx="820237" cy="2205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1"/>
              </a:lnSpc>
              <a:buNone/>
            </a:pPr>
            <a:r>
              <a:rPr lang="en-US" sz="1100" dirty="0" smtClean="0">
                <a:solidFill>
                  <a:srgbClr val="D1BEA7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CORK</a:t>
            </a:r>
            <a:endParaRPr lang="en-US" sz="1100" dirty="0">
              <a:latin typeface="Montserrat Bold" pitchFamily="2" charset="-52"/>
            </a:endParaRPr>
          </a:p>
        </p:txBody>
      </p:sp>
      <p:sp>
        <p:nvSpPr>
          <p:cNvPr id="26" name="Text 12"/>
          <p:cNvSpPr/>
          <p:nvPr/>
        </p:nvSpPr>
        <p:spPr>
          <a:xfrm rot="-5435418">
            <a:off x="13163550" y="6455371"/>
            <a:ext cx="820237" cy="2205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1"/>
              </a:lnSpc>
              <a:buNone/>
            </a:pPr>
            <a:r>
              <a:rPr lang="en-US" sz="1100" dirty="0" smtClean="0">
                <a:solidFill>
                  <a:srgbClr val="F1F1F1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PLASTIC</a:t>
            </a:r>
            <a:endParaRPr lang="en-US" sz="1100" dirty="0">
              <a:latin typeface="Montserrat Bold" pitchFamily="2" charset="-52"/>
            </a:endParaRPr>
          </a:p>
        </p:txBody>
      </p:sp>
      <p:sp>
        <p:nvSpPr>
          <p:cNvPr id="27" name="Text 13"/>
          <p:cNvSpPr/>
          <p:nvPr/>
        </p:nvSpPr>
        <p:spPr>
          <a:xfrm rot="-5435418">
            <a:off x="16182975" y="1610886"/>
            <a:ext cx="820237" cy="2205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1"/>
              </a:lnSpc>
              <a:buNone/>
            </a:pPr>
            <a:r>
              <a:rPr lang="en-US" sz="1100" dirty="0" smtClean="0">
                <a:solidFill>
                  <a:srgbClr val="F1F1F1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WHEAT</a:t>
            </a:r>
            <a:endParaRPr lang="en-US" sz="1100" dirty="0">
              <a:latin typeface="Montserrat Bold" pitchFamily="2" charset="-52"/>
            </a:endParaRPr>
          </a:p>
        </p:txBody>
      </p:sp>
      <p:sp>
        <p:nvSpPr>
          <p:cNvPr id="28" name="Text 14"/>
          <p:cNvSpPr/>
          <p:nvPr/>
        </p:nvSpPr>
        <p:spPr>
          <a:xfrm>
            <a:off x="17878425" y="9871323"/>
            <a:ext cx="223876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1"/>
              </a:lnSpc>
              <a:buNone/>
            </a:pPr>
            <a:r>
              <a:rPr lang="en-US" sz="1200" dirty="0">
                <a:solidFill>
                  <a:srgbClr val="C7CDB5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15</a:t>
            </a:r>
            <a:endParaRPr lang="en-US" sz="1200" dirty="0">
              <a:latin typeface="Montserrat Bold" pitchFamily="2" charset="-52"/>
            </a:endParaRPr>
          </a:p>
        </p:txBody>
      </p:sp>
      <p:sp>
        <p:nvSpPr>
          <p:cNvPr id="29" name="Text 15"/>
          <p:cNvSpPr/>
          <p:nvPr/>
        </p:nvSpPr>
        <p:spPr>
          <a:xfrm>
            <a:off x="3333750" y="2639932"/>
            <a:ext cx="3799731" cy="45031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13"/>
              </a:lnSpc>
              <a:buNone/>
            </a:pPr>
            <a:r>
              <a:rPr lang="en-US" sz="1400" dirty="0" smtClean="0">
                <a:solidFill>
                  <a:srgbClr val="B4BBA2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• РАЗМЕР 140*12 ММ
• </a:t>
            </a:r>
            <a:r>
              <a:rPr lang="ru-RU" sz="1400" dirty="0" smtClean="0">
                <a:solidFill>
                  <a:srgbClr val="B4BBA2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НАЖИМНОЙ МЕХАНИЗМ ПОДАЧИ СТЕРЖНЯ</a:t>
            </a:r>
            <a:r>
              <a:rPr lang="en-US" sz="1400" dirty="0" smtClean="0">
                <a:solidFill>
                  <a:srgbClr val="B4BBA2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
• ШИРОКИЙ КЛИП, УДОБНЫЙ ДЛЯ НАНЕСЕНИЯ
• ПУЛЕВИДНЫЙ ПИШУЩИЙ УЗЕЛ 1.0 ММ
• ДЛИНА ЛИНИИ ПИСЬМА 800 – 1000 М
• ЦВЕТ ЧЕРНИЛ СИНИЙ
• СМЕННЫЙ СТЕРЖЕНЬ</a:t>
            </a:r>
            <a:endParaRPr lang="en-US" sz="1400" dirty="0">
              <a:latin typeface="Montserrat Bold" pitchFamily="2" charset="-5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/>
          <a:srcRect/>
          <a:stretch/>
        </p:blipFill>
        <p:spPr>
          <a:xfrm>
            <a:off x="11152138" y="4751747"/>
            <a:ext cx="634752" cy="5535253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 cstate="email"/>
          <a:srcRect/>
          <a:stretch/>
        </p:blipFill>
        <p:spPr>
          <a:xfrm>
            <a:off x="11914138" y="5165787"/>
            <a:ext cx="634752" cy="5121213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 cstate="email"/>
          <a:srcRect/>
          <a:stretch/>
        </p:blipFill>
        <p:spPr>
          <a:xfrm>
            <a:off x="12676138" y="4751747"/>
            <a:ext cx="634752" cy="5535253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 cstate="email"/>
          <a:srcRect/>
          <a:stretch/>
        </p:blipFill>
        <p:spPr>
          <a:xfrm>
            <a:off x="13438138" y="4751747"/>
            <a:ext cx="634752" cy="5535253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 cstate="email"/>
          <a:srcRect/>
          <a:stretch/>
        </p:blipFill>
        <p:spPr>
          <a:xfrm>
            <a:off x="14200138" y="4751747"/>
            <a:ext cx="634752" cy="5535253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 cstate="email"/>
          <a:srcRect/>
          <a:stretch/>
        </p:blipFill>
        <p:spPr>
          <a:xfrm>
            <a:off x="14962138" y="4751747"/>
            <a:ext cx="634752" cy="5535253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 cstate="email"/>
          <a:srcRect/>
          <a:stretch/>
        </p:blipFill>
        <p:spPr>
          <a:xfrm>
            <a:off x="15724138" y="4751747"/>
            <a:ext cx="634752" cy="5535253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10" cstate="email"/>
          <a:srcRect/>
          <a:stretch/>
        </p:blipFill>
        <p:spPr>
          <a:xfrm>
            <a:off x="16456707" y="4751747"/>
            <a:ext cx="634752" cy="5535253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1" cstate="email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813204" y="1801686"/>
            <a:ext cx="815753" cy="7203773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3" cstate="email">
            <a:extLst>
              <a:ext uri="{96DAC541-7B7A-43D3-8B79-37D633B846F1}">
                <asvg:svgBlip xmlns=""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952558" y="1730406"/>
            <a:ext cx="1025679" cy="7476213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5" cstate="email"/>
          <a:srcRect/>
          <a:stretch/>
        </p:blipFill>
        <p:spPr>
          <a:xfrm>
            <a:off x="12245801" y="423323"/>
            <a:ext cx="1078371" cy="4852727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6" cstate="email"/>
          <a:srcRect/>
          <a:stretch/>
        </p:blipFill>
        <p:spPr>
          <a:xfrm>
            <a:off x="13216310" y="356648"/>
            <a:ext cx="1078371" cy="4852727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7" cstate="email"/>
          <a:srcRect/>
          <a:stretch/>
        </p:blipFill>
        <p:spPr>
          <a:xfrm>
            <a:off x="14186818" y="356648"/>
            <a:ext cx="1078371" cy="4852727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8" cstate="email">
            <a:extLst>
              <a:ext uri="{96DAC541-7B7A-43D3-8B79-37D633B846F1}">
                <asvg:svgBlip xmlns="" xmlns:asvg="http://schemas.microsoft.com/office/drawing/2016/SVG/main" r:embed="rId19"/>
              </a:ext>
            </a:extLst>
          </a:blip>
          <a:srcRect/>
          <a:stretch/>
        </p:blipFill>
        <p:spPr>
          <a:xfrm>
            <a:off x="11147599" y="1197248"/>
            <a:ext cx="181794" cy="181812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20" cstate="email">
            <a:extLst>
              <a:ext uri="{96DAC541-7B7A-43D3-8B79-37D633B846F1}">
                <asvg:svgBlip xmlns="" xmlns:asvg="http://schemas.microsoft.com/office/drawing/2016/SVG/main" r:embed="rId21"/>
              </a:ext>
            </a:extLst>
          </a:blip>
          <a:srcRect/>
          <a:stretch/>
        </p:blipFill>
        <p:spPr>
          <a:xfrm>
            <a:off x="15498068" y="585825"/>
            <a:ext cx="483691" cy="4304481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22" cstate="email">
            <a:extLst>
              <a:ext uri="{96DAC541-7B7A-43D3-8B79-37D633B846F1}">
                <asvg:svgBlip xmlns="" xmlns:asvg="http://schemas.microsoft.com/office/drawing/2016/SVG/main" r:embed="rId23"/>
              </a:ext>
            </a:extLst>
          </a:blip>
          <a:srcRect/>
          <a:stretch/>
        </p:blipFill>
        <p:spPr>
          <a:xfrm>
            <a:off x="16478994" y="585955"/>
            <a:ext cx="380479" cy="4304351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24" cstate="email">
            <a:extLst>
              <a:ext uri="{96DAC541-7B7A-43D3-8B79-37D633B846F1}">
                <asvg:svgBlip xmlns="" xmlns:asvg="http://schemas.microsoft.com/office/drawing/2016/SVG/main" r:embed="rId25"/>
              </a:ext>
            </a:extLst>
          </a:blip>
          <a:srcRect/>
          <a:stretch/>
        </p:blipFill>
        <p:spPr>
          <a:xfrm>
            <a:off x="10709077" y="8571123"/>
            <a:ext cx="181794" cy="181812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26" cstate="email">
            <a:extLst>
              <a:ext uri="{96DAC541-7B7A-43D3-8B79-37D633B846F1}">
                <asvg:svgBlip xmlns="" xmlns:asvg="http://schemas.microsoft.com/office/drawing/2016/SVG/main" r:embed="rId27"/>
              </a:ext>
            </a:extLst>
          </a:blip>
          <a:srcRect/>
          <a:stretch/>
        </p:blipFill>
        <p:spPr>
          <a:xfrm>
            <a:off x="3545272" y="9272457"/>
            <a:ext cx="181794" cy="181812"/>
          </a:xfrm>
          <a:prstGeom prst="rect">
            <a:avLst/>
          </a:prstGeom>
        </p:spPr>
      </p:pic>
      <p:pic>
        <p:nvPicPr>
          <p:cNvPr id="20" name="Image 18" descr="preencoded.png"/>
          <p:cNvPicPr>
            <a:picLocks noChangeAspect="1"/>
          </p:cNvPicPr>
          <p:nvPr/>
        </p:nvPicPr>
        <p:blipFill>
          <a:blip r:embed="rId28" cstate="email"/>
          <a:srcRect/>
          <a:stretch/>
        </p:blipFill>
        <p:spPr>
          <a:xfrm>
            <a:off x="2978237" y="5076081"/>
            <a:ext cx="2413657" cy="5203329"/>
          </a:xfrm>
          <a:prstGeom prst="rect">
            <a:avLst/>
          </a:prstGeom>
        </p:spPr>
      </p:pic>
      <p:pic>
        <p:nvPicPr>
          <p:cNvPr id="21" name="Image 19" descr="preencoded.png"/>
          <p:cNvPicPr>
            <a:picLocks noChangeAspect="1"/>
          </p:cNvPicPr>
          <p:nvPr/>
        </p:nvPicPr>
        <p:blipFill>
          <a:blip r:embed="rId29" cstate="email"/>
          <a:srcRect/>
          <a:stretch/>
        </p:blipFill>
        <p:spPr>
          <a:xfrm>
            <a:off x="4738204" y="5369756"/>
            <a:ext cx="728290" cy="4615997"/>
          </a:xfrm>
          <a:prstGeom prst="rect">
            <a:avLst/>
          </a:prstGeom>
        </p:spPr>
      </p:pic>
      <p:pic>
        <p:nvPicPr>
          <p:cNvPr id="22" name="Image 20" descr="preencoded.png"/>
          <p:cNvPicPr>
            <a:picLocks noChangeAspect="1"/>
          </p:cNvPicPr>
          <p:nvPr/>
        </p:nvPicPr>
        <p:blipFill>
          <a:blip r:embed="rId30" cstate="email"/>
          <a:srcRect/>
          <a:stretch/>
        </p:blipFill>
        <p:spPr>
          <a:xfrm>
            <a:off x="5549689" y="5369756"/>
            <a:ext cx="720477" cy="4566475"/>
          </a:xfrm>
          <a:prstGeom prst="rect">
            <a:avLst/>
          </a:prstGeom>
        </p:spPr>
      </p:pic>
      <p:sp>
        <p:nvSpPr>
          <p:cNvPr id="23" name="Text 0"/>
          <p:cNvSpPr/>
          <p:nvPr/>
        </p:nvSpPr>
        <p:spPr>
          <a:xfrm>
            <a:off x="704850" y="544004"/>
            <a:ext cx="7915275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352"/>
              </a:lnSpc>
              <a:buNone/>
            </a:pPr>
            <a:r>
              <a:rPr lang="ru-RU" sz="3600" dirty="0" smtClean="0">
                <a:solidFill>
                  <a:srgbClr val="BCBCBC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НОВАЯ </a:t>
            </a:r>
            <a:r>
              <a:rPr lang="en-US" sz="3600" dirty="0" smtClean="0">
                <a:solidFill>
                  <a:srgbClr val="BCBCBC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ЖИЗНЬ </a:t>
            </a:r>
            <a:r>
              <a:rPr lang="en-US" sz="3600" dirty="0">
                <a:solidFill>
                  <a:srgbClr val="BCBCBC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ПЛАСТИКА</a:t>
            </a:r>
            <a:endParaRPr lang="en-US" sz="3600" dirty="0">
              <a:latin typeface="Montserrat Bold" pitchFamily="2" charset="-52"/>
            </a:endParaRPr>
          </a:p>
        </p:txBody>
      </p:sp>
      <p:sp>
        <p:nvSpPr>
          <p:cNvPr id="24" name="Text 1"/>
          <p:cNvSpPr/>
          <p:nvPr/>
        </p:nvSpPr>
        <p:spPr>
          <a:xfrm rot="-5390063">
            <a:off x="15746514" y="6829286"/>
            <a:ext cx="3489456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13"/>
              </a:lnSpc>
              <a:buNone/>
            </a:pPr>
            <a:r>
              <a:rPr lang="en-US" sz="1200" dirty="0">
                <a:solidFill>
                  <a:srgbClr val="BCBCBC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ТАМПОПЕЧАТЬ </a:t>
            </a:r>
            <a:r>
              <a:rPr lang="en-US" sz="1200" dirty="0">
                <a:solidFill>
                  <a:srgbClr val="D1D1D1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6Х0,7 СМ</a:t>
            </a:r>
            <a:endParaRPr lang="en-US" sz="1200" dirty="0">
              <a:latin typeface="Montserrat Bold" pitchFamily="2" charset="-52"/>
            </a:endParaRPr>
          </a:p>
        </p:txBody>
      </p:sp>
      <p:sp>
        <p:nvSpPr>
          <p:cNvPr id="25" name="Text 2"/>
          <p:cNvSpPr/>
          <p:nvPr/>
        </p:nvSpPr>
        <p:spPr>
          <a:xfrm rot="-5435418">
            <a:off x="16268419" y="7870392"/>
            <a:ext cx="1047063" cy="2205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1"/>
              </a:lnSpc>
              <a:buNone/>
            </a:pPr>
            <a:r>
              <a:rPr lang="en-US" sz="1100" dirty="0" smtClean="0">
                <a:solidFill>
                  <a:srgbClr val="F1F1F1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SOFT  TOUCH</a:t>
            </a:r>
            <a:endParaRPr lang="en-US" sz="1100" dirty="0">
              <a:latin typeface="Montserrat Bold" pitchFamily="2" charset="-52"/>
            </a:endParaRPr>
          </a:p>
        </p:txBody>
      </p:sp>
      <p:sp>
        <p:nvSpPr>
          <p:cNvPr id="26" name="Text 3"/>
          <p:cNvSpPr/>
          <p:nvPr/>
        </p:nvSpPr>
        <p:spPr>
          <a:xfrm rot="-5435418">
            <a:off x="16306800" y="6421122"/>
            <a:ext cx="820237" cy="2205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1"/>
              </a:lnSpc>
              <a:buNone/>
            </a:pPr>
            <a:r>
              <a:rPr lang="en-US" sz="1100" dirty="0" smtClean="0">
                <a:solidFill>
                  <a:srgbClr val="696969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PLASTIC</a:t>
            </a:r>
            <a:endParaRPr lang="en-US" sz="1100" dirty="0">
              <a:latin typeface="Montserrat Bold" pitchFamily="2" charset="-52"/>
            </a:endParaRPr>
          </a:p>
        </p:txBody>
      </p:sp>
      <p:sp>
        <p:nvSpPr>
          <p:cNvPr id="27" name="Text 4"/>
          <p:cNvSpPr/>
          <p:nvPr/>
        </p:nvSpPr>
        <p:spPr>
          <a:xfrm>
            <a:off x="8820150" y="1140005"/>
            <a:ext cx="2745797" cy="590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6"/>
              </a:lnSpc>
              <a:buNone/>
            </a:pPr>
            <a:r>
              <a:rPr lang="en-US" sz="1600" dirty="0">
                <a:solidFill>
                  <a:srgbClr val="BCBCBC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  <a:hlinkClick r:id="rId31"/>
              </a:rPr>
              <a:t>РУЧКА ШАРИКОВАЯ SOLO</a:t>
            </a:r>
            <a:endParaRPr lang="en-US" sz="1600" dirty="0">
              <a:latin typeface="Montserrat Bold" pitchFamily="2" charset="-52"/>
            </a:endParaRPr>
          </a:p>
        </p:txBody>
      </p:sp>
      <p:sp>
        <p:nvSpPr>
          <p:cNvPr id="28" name="Text 5"/>
          <p:cNvSpPr/>
          <p:nvPr/>
        </p:nvSpPr>
        <p:spPr>
          <a:xfrm>
            <a:off x="8743950" y="1971266"/>
            <a:ext cx="3325750" cy="45031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13"/>
              </a:lnSpc>
              <a:buNone/>
            </a:pPr>
            <a:r>
              <a:rPr lang="en-US" sz="1600" dirty="0">
                <a:solidFill>
                  <a:srgbClr val="BCBCBC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• РАЗМЕР 142*12 ММ
• КОРПУС: НИЖНЯЯ ЧАСТЬ – АЛЮМИНИЙ, ВЕРХНЯЯ – ПЛАСТИК С ВСТАВКОЙ ИЗ ДЕРЕВА
• МЕТАЛЛИЧЕСКИЙ КЛИП С ЛОГОТИПОМ B1
• ПОВОРОТНЫЙ МЕХАНИЗМ ПОДАЧИ СТЕРЖНЯ
 • ПУЛЕВИДНЫЙ ПИШУЩИЙ УЗЕЛ 1.0 ММ
• ДЛИНА ЛИНИИ ПИСЬМА 800 М
• ЦВЕТ ЧЕРНИЛ СИНИЙ
• СМЕННЫЙ СТЕРЖЕНЬ CROSS TYPE</a:t>
            </a:r>
            <a:endParaRPr lang="en-US" sz="1600" dirty="0">
              <a:latin typeface="Montserrat Bold" pitchFamily="2" charset="-52"/>
            </a:endParaRPr>
          </a:p>
        </p:txBody>
      </p:sp>
      <p:sp>
        <p:nvSpPr>
          <p:cNvPr id="29" name="Text 6"/>
          <p:cNvSpPr/>
          <p:nvPr/>
        </p:nvSpPr>
        <p:spPr>
          <a:xfrm rot="-5390063">
            <a:off x="15536964" y="3010351"/>
            <a:ext cx="3508858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13"/>
              </a:lnSpc>
              <a:buNone/>
            </a:pPr>
            <a:r>
              <a:rPr lang="en-US" sz="1200" dirty="0">
                <a:solidFill>
                  <a:srgbClr val="BCBCBC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ЛАЗЕРНАЯ ГРАВИРОВКА </a:t>
            </a:r>
            <a:r>
              <a:rPr lang="en-US" sz="1200" dirty="0">
                <a:solidFill>
                  <a:srgbClr val="D1D1D1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6Х0,5 СМ</a:t>
            </a:r>
            <a:endParaRPr lang="en-US" sz="1200" dirty="0">
              <a:latin typeface="Montserrat Bold" pitchFamily="2" charset="-52"/>
            </a:endParaRPr>
          </a:p>
        </p:txBody>
      </p:sp>
      <p:sp>
        <p:nvSpPr>
          <p:cNvPr id="30" name="Text 7"/>
          <p:cNvSpPr/>
          <p:nvPr/>
        </p:nvSpPr>
        <p:spPr>
          <a:xfrm rot="-5390063">
            <a:off x="15746514" y="2980521"/>
            <a:ext cx="3489456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13"/>
              </a:lnSpc>
              <a:buNone/>
            </a:pPr>
            <a:r>
              <a:rPr lang="en-US" sz="1200" dirty="0">
                <a:solidFill>
                  <a:srgbClr val="BCBCBC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ТАМПОПЕЧАТЬ </a:t>
            </a:r>
            <a:r>
              <a:rPr lang="en-US" sz="1200" dirty="0">
                <a:solidFill>
                  <a:srgbClr val="D1D1D1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5,5Х0,8 СМ</a:t>
            </a:r>
            <a:endParaRPr lang="en-US" sz="1200" dirty="0">
              <a:latin typeface="Montserrat Bold" pitchFamily="2" charset="-52"/>
            </a:endParaRPr>
          </a:p>
        </p:txBody>
      </p:sp>
      <p:sp>
        <p:nvSpPr>
          <p:cNvPr id="31" name="Text 8"/>
          <p:cNvSpPr/>
          <p:nvPr/>
        </p:nvSpPr>
        <p:spPr>
          <a:xfrm rot="-5435418">
            <a:off x="14363700" y="2799557"/>
            <a:ext cx="820237" cy="2205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1"/>
              </a:lnSpc>
              <a:buNone/>
            </a:pPr>
            <a:r>
              <a:rPr lang="en-US" sz="1100" dirty="0" smtClean="0">
                <a:solidFill>
                  <a:srgbClr val="F1F1F1"/>
                </a:solidFill>
                <a:latin typeface="Montserrat Bold" pitchFamily="2" charset="-52"/>
              </a:rPr>
              <a:t>METAL</a:t>
            </a:r>
            <a:endParaRPr lang="en-US" sz="1100" dirty="0">
              <a:latin typeface="Montserrat Bold" pitchFamily="2" charset="-52"/>
            </a:endParaRPr>
          </a:p>
        </p:txBody>
      </p:sp>
      <p:sp>
        <p:nvSpPr>
          <p:cNvPr id="32" name="Text 9"/>
          <p:cNvSpPr/>
          <p:nvPr/>
        </p:nvSpPr>
        <p:spPr>
          <a:xfrm rot="-5435418">
            <a:off x="14392275" y="1073672"/>
            <a:ext cx="820237" cy="2205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1"/>
              </a:lnSpc>
              <a:buNone/>
            </a:pPr>
            <a:r>
              <a:rPr lang="en-US" sz="1100" dirty="0" smtClean="0">
                <a:solidFill>
                  <a:srgbClr val="AA7853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WOOD</a:t>
            </a:r>
            <a:endParaRPr lang="en-US" sz="1100" dirty="0">
              <a:latin typeface="Montserrat Bold" pitchFamily="2" charset="-52"/>
            </a:endParaRPr>
          </a:p>
        </p:txBody>
      </p:sp>
      <p:sp>
        <p:nvSpPr>
          <p:cNvPr id="33" name="Text 10"/>
          <p:cNvSpPr/>
          <p:nvPr/>
        </p:nvSpPr>
        <p:spPr>
          <a:xfrm>
            <a:off x="7924800" y="8505285"/>
            <a:ext cx="2745797" cy="590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6"/>
              </a:lnSpc>
              <a:buNone/>
            </a:pPr>
            <a:r>
              <a:rPr lang="en-US" sz="1600" dirty="0">
                <a:solidFill>
                  <a:srgbClr val="BCBCBC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  <a:hlinkClick r:id="rId32"/>
              </a:rPr>
              <a:t>РУЧКА ШАРИКОВАЯ N16 SOFT TOUCH</a:t>
            </a:r>
            <a:endParaRPr lang="en-US" sz="1600" dirty="0">
              <a:latin typeface="Montserrat Bold" pitchFamily="2" charset="-52"/>
            </a:endParaRPr>
          </a:p>
        </p:txBody>
      </p:sp>
      <p:sp>
        <p:nvSpPr>
          <p:cNvPr id="34" name="Text 11"/>
          <p:cNvSpPr/>
          <p:nvPr/>
        </p:nvSpPr>
        <p:spPr>
          <a:xfrm>
            <a:off x="7829550" y="9304600"/>
            <a:ext cx="3499843" cy="45031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13"/>
              </a:lnSpc>
              <a:buNone/>
            </a:pPr>
            <a:r>
              <a:rPr lang="en-US" sz="1600" dirty="0">
                <a:solidFill>
                  <a:srgbClr val="BCBCBC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• КОРПУС ИЗ ABS ПЛАСТИКА С ПОКРЫТИЕМ SOFT TOUCH</a:t>
            </a:r>
            <a:endParaRPr lang="en-US" sz="1600" dirty="0">
              <a:latin typeface="Montserrat Bold" pitchFamily="2" charset="-52"/>
            </a:endParaRPr>
          </a:p>
        </p:txBody>
      </p:sp>
      <p:sp>
        <p:nvSpPr>
          <p:cNvPr id="35" name="Text 12"/>
          <p:cNvSpPr/>
          <p:nvPr/>
        </p:nvSpPr>
        <p:spPr>
          <a:xfrm>
            <a:off x="3448050" y="1815100"/>
            <a:ext cx="3122898" cy="590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6"/>
              </a:lnSpc>
              <a:buNone/>
            </a:pPr>
            <a:r>
              <a:rPr lang="en-US" sz="1600" dirty="0">
                <a:solidFill>
                  <a:srgbClr val="BCBCBC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СЕРИЯ ШАРИКОВЫХ РУЧЕК N16  И N16 SOFT TOUCH</a:t>
            </a:r>
            <a:endParaRPr lang="en-US" sz="1600" dirty="0">
              <a:latin typeface="Montserrat Bold" pitchFamily="2" charset="-52"/>
            </a:endParaRPr>
          </a:p>
        </p:txBody>
      </p:sp>
      <p:sp>
        <p:nvSpPr>
          <p:cNvPr id="36" name="Text 13"/>
          <p:cNvSpPr/>
          <p:nvPr/>
        </p:nvSpPr>
        <p:spPr>
          <a:xfrm>
            <a:off x="3429000" y="2599220"/>
            <a:ext cx="3852562" cy="45031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13"/>
              </a:lnSpc>
              <a:buNone/>
            </a:pPr>
            <a:r>
              <a:rPr lang="en-US" sz="1600" dirty="0">
                <a:solidFill>
                  <a:srgbClr val="BCBCBC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• РАЗМЕР 140*12 ММ
• </a:t>
            </a:r>
            <a:r>
              <a:rPr lang="ru-RU" sz="1600" dirty="0" smtClean="0">
                <a:solidFill>
                  <a:srgbClr val="BCBCBC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НАЖИМНОЙ МЕХАНИЗМ ПОДАЧИ СТЕРЖНЯ</a:t>
            </a:r>
            <a:r>
              <a:rPr lang="en-US" sz="1600" dirty="0">
                <a:solidFill>
                  <a:srgbClr val="BCBCBC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
• ШИРОКИЙ КЛИП, УДОБНЫЙ ДЛЯ НАНЕСЕНИЯ
• ПУЛЕВИДНЫЙ ПИШУЩИЙ УЗЕЛ 1.0 ММ
• ДЛИНА ЛИНИИ ПИСЬМА 800 – 1000 М
• ЦВЕТ ЧЕРНИЛ СИНИЙ
• СМЕННЫЙ СТЕРЖЕНЬ PARKER TYPE</a:t>
            </a:r>
            <a:endParaRPr lang="en-US" sz="1600" dirty="0">
              <a:latin typeface="Montserrat Bold" pitchFamily="2" charset="-52"/>
            </a:endParaRPr>
          </a:p>
        </p:txBody>
      </p:sp>
      <p:sp>
        <p:nvSpPr>
          <p:cNvPr id="37" name="Text 14"/>
          <p:cNvSpPr/>
          <p:nvPr/>
        </p:nvSpPr>
        <p:spPr>
          <a:xfrm>
            <a:off x="762000" y="9206619"/>
            <a:ext cx="2745797" cy="590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6"/>
              </a:lnSpc>
              <a:buNone/>
            </a:pPr>
            <a:r>
              <a:rPr lang="en-US" sz="1600" dirty="0">
                <a:solidFill>
                  <a:srgbClr val="BCBCBC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  <a:hlinkClick r:id="rId33"/>
              </a:rPr>
              <a:t>РУЧКА ШАРИКОВАЯ N16</a:t>
            </a:r>
            <a:endParaRPr lang="en-US" sz="1600" dirty="0">
              <a:latin typeface="Montserrat Bold" pitchFamily="2" charset="-52"/>
            </a:endParaRPr>
          </a:p>
        </p:txBody>
      </p:sp>
      <p:sp>
        <p:nvSpPr>
          <p:cNvPr id="38" name="Text 15"/>
          <p:cNvSpPr/>
          <p:nvPr/>
        </p:nvSpPr>
        <p:spPr>
          <a:xfrm>
            <a:off x="723900" y="9560802"/>
            <a:ext cx="3144832" cy="8499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13"/>
              </a:lnSpc>
              <a:buNone/>
            </a:pPr>
            <a:r>
              <a:rPr lang="en-US" sz="1500" b="1" dirty="0">
                <a:solidFill>
                  <a:srgbClr val="BCBCBC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• КОРПУС И КЛИП ИЗ RPET</a:t>
            </a:r>
            <a:endParaRPr lang="en-US" sz="1500" b="1" dirty="0">
              <a:latin typeface="Montserrat Bold" pitchFamily="2" charset="-52"/>
            </a:endParaRPr>
          </a:p>
        </p:txBody>
      </p:sp>
      <p:sp>
        <p:nvSpPr>
          <p:cNvPr id="39" name="Text 16"/>
          <p:cNvSpPr/>
          <p:nvPr/>
        </p:nvSpPr>
        <p:spPr>
          <a:xfrm rot="-5390063">
            <a:off x="5323593" y="6112418"/>
            <a:ext cx="2550905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13"/>
              </a:lnSpc>
              <a:buNone/>
            </a:pPr>
            <a:r>
              <a:rPr lang="en-US" sz="1200" dirty="0">
                <a:solidFill>
                  <a:srgbClr val="BCBCBC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УФ ПЕЧАТЬ </a:t>
            </a:r>
            <a:r>
              <a:rPr lang="en-US" sz="1200" dirty="0">
                <a:solidFill>
                  <a:srgbClr val="D1D1D1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6,5Х0,55 СМ</a:t>
            </a:r>
            <a:endParaRPr lang="en-US" sz="1200" dirty="0">
              <a:latin typeface="Montserrat Bold" pitchFamily="2" charset="-52"/>
            </a:endParaRPr>
          </a:p>
        </p:txBody>
      </p:sp>
      <p:sp>
        <p:nvSpPr>
          <p:cNvPr id="40" name="Text 17"/>
          <p:cNvSpPr/>
          <p:nvPr/>
        </p:nvSpPr>
        <p:spPr>
          <a:xfrm rot="-5390063">
            <a:off x="4852960" y="8012657"/>
            <a:ext cx="3489456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13"/>
              </a:lnSpc>
              <a:buNone/>
            </a:pPr>
            <a:r>
              <a:rPr lang="en-US" sz="1200" dirty="0">
                <a:solidFill>
                  <a:srgbClr val="BCBCBC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ТАМПОПЕЧАТЬ </a:t>
            </a:r>
            <a:r>
              <a:rPr lang="en-US" sz="1200" dirty="0">
                <a:solidFill>
                  <a:srgbClr val="D1D1D1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5,5Х0,7 СМ</a:t>
            </a:r>
            <a:endParaRPr lang="en-US" sz="1200" dirty="0">
              <a:latin typeface="Montserrat Bold" pitchFamily="2" charset="-52"/>
            </a:endParaRPr>
          </a:p>
        </p:txBody>
      </p:sp>
      <p:sp>
        <p:nvSpPr>
          <p:cNvPr id="41" name="Text 18"/>
          <p:cNvSpPr/>
          <p:nvPr/>
        </p:nvSpPr>
        <p:spPr>
          <a:xfrm rot="-5435418">
            <a:off x="5495925" y="7735423"/>
            <a:ext cx="820237" cy="2205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1"/>
              </a:lnSpc>
              <a:buNone/>
            </a:pPr>
            <a:r>
              <a:rPr lang="en-US" sz="1100" dirty="0" smtClean="0">
                <a:solidFill>
                  <a:srgbClr val="F1F1F1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RECYCLE</a:t>
            </a:r>
            <a:endParaRPr lang="en-US" sz="1100" dirty="0">
              <a:latin typeface="Montserrat Bold" pitchFamily="2" charset="-52"/>
            </a:endParaRPr>
          </a:p>
        </p:txBody>
      </p:sp>
      <p:sp>
        <p:nvSpPr>
          <p:cNvPr id="42" name="Text 19"/>
          <p:cNvSpPr/>
          <p:nvPr/>
        </p:nvSpPr>
        <p:spPr>
          <a:xfrm rot="-5435418">
            <a:off x="5486400" y="6373088"/>
            <a:ext cx="820237" cy="2205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1"/>
              </a:lnSpc>
              <a:buNone/>
            </a:pPr>
            <a:r>
              <a:rPr lang="en-US" sz="1100" dirty="0" smtClean="0">
                <a:solidFill>
                  <a:srgbClr val="FFFFFF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PET</a:t>
            </a:r>
            <a:endParaRPr lang="en-US" sz="1100" dirty="0">
              <a:latin typeface="Montserrat Bold" pitchFamily="2" charset="-52"/>
            </a:endParaRPr>
          </a:p>
        </p:txBody>
      </p:sp>
      <p:sp>
        <p:nvSpPr>
          <p:cNvPr id="43" name="Text 20"/>
          <p:cNvSpPr/>
          <p:nvPr/>
        </p:nvSpPr>
        <p:spPr>
          <a:xfrm>
            <a:off x="17821275" y="9860589"/>
            <a:ext cx="223876" cy="25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1"/>
              </a:lnSpc>
              <a:buNone/>
            </a:pPr>
            <a:r>
              <a:rPr lang="en-US" sz="1200" dirty="0">
                <a:solidFill>
                  <a:srgbClr val="BCBCBC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16</a:t>
            </a:r>
            <a:endParaRPr lang="en-US" sz="1200" dirty="0">
              <a:latin typeface="Montserrat Bold" pitchFamily="2" charset="-5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6" cstate="email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600517" y="9490397"/>
            <a:ext cx="1162645" cy="215708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8058149" y="9129210"/>
            <a:ext cx="2857501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76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ЭКО-ПРОДУКЦИЯ</a:t>
            </a:r>
            <a:endParaRPr lang="en-US" sz="1800" dirty="0">
              <a:latin typeface="Montserrat Bold" pitchFamily="2" charset="-52"/>
            </a:endParaRPr>
          </a:p>
        </p:txBody>
      </p:sp>
      <p:sp>
        <p:nvSpPr>
          <p:cNvPr id="6" name="Text 1"/>
          <p:cNvSpPr/>
          <p:nvPr/>
        </p:nvSpPr>
        <p:spPr>
          <a:xfrm>
            <a:off x="5100656" y="4591050"/>
            <a:ext cx="9325012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352"/>
              </a:lnSpc>
              <a:buNone/>
            </a:pPr>
            <a:r>
              <a:rPr lang="en-US" sz="3600" dirty="0">
                <a:solidFill>
                  <a:srgbClr val="FFFFFF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ПОДАРИ </a:t>
            </a:r>
            <a:r>
              <a:rPr lang="ru-RU" sz="3600" dirty="0" smtClean="0">
                <a:solidFill>
                  <a:srgbClr val="FFFFFF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НОВУЮ</a:t>
            </a:r>
            <a:r>
              <a:rPr lang="en-US" sz="3600" dirty="0" smtClean="0">
                <a:solidFill>
                  <a:srgbClr val="FFFFFF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 </a:t>
            </a:r>
            <a:r>
              <a:rPr lang="en-US" sz="3600" dirty="0">
                <a:solidFill>
                  <a:srgbClr val="FFFFFF"/>
                </a:solidFill>
                <a:latin typeface="Montserrat Bold" pitchFamily="2" charset="-52"/>
                <a:ea typeface="Futura PT Demi" pitchFamily="34" charset="-122"/>
                <a:cs typeface="Futura PT Demi" pitchFamily="34" charset="-120"/>
              </a:rPr>
              <a:t>ЖИЗНЬ ПЛАНЕТЕ</a:t>
            </a:r>
            <a:endParaRPr lang="en-US" sz="3600" dirty="0">
              <a:latin typeface="Montserrat Bold" pitchFamily="2" charset="-5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Другая 5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969696"/>
      </a:hlink>
      <a:folHlink>
        <a:srgbClr val="00000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333</Words>
  <Application>Microsoft Office PowerPoint</Application>
  <PresentationFormat>Произвольный</PresentationFormat>
  <Paragraphs>119</Paragraphs>
  <Slides>17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Arial</vt:lpstr>
      <vt:lpstr>Montserrat</vt:lpstr>
      <vt:lpstr>Futura PT Bold</vt:lpstr>
      <vt:lpstr>Futura PT Demi</vt:lpstr>
      <vt:lpstr>Calibri</vt:lpstr>
      <vt:lpstr>Montserrat Regular</vt:lpstr>
      <vt:lpstr>Montserrat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Васильев Дмитрий Павлович</cp:lastModifiedBy>
  <cp:revision>25</cp:revision>
  <dcterms:created xsi:type="dcterms:W3CDTF">2023-09-19T12:09:47Z</dcterms:created>
  <dcterms:modified xsi:type="dcterms:W3CDTF">2023-10-02T13:24:10Z</dcterms:modified>
</cp:coreProperties>
</file>